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56" r:id="rId3"/>
    <p:sldId id="359" r:id="rId4"/>
    <p:sldId id="337" r:id="rId5"/>
    <p:sldId id="318" r:id="rId6"/>
    <p:sldId id="319" r:id="rId7"/>
    <p:sldId id="375" r:id="rId8"/>
    <p:sldId id="336" r:id="rId9"/>
    <p:sldId id="338" r:id="rId10"/>
    <p:sldId id="327" r:id="rId11"/>
    <p:sldId id="417" r:id="rId12"/>
    <p:sldId id="339" r:id="rId13"/>
    <p:sldId id="41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9" d="100"/>
          <a:sy n="119" d="100"/>
        </p:scale>
        <p:origin x="1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o Turković" userId="acc5f8b06b2f7a68" providerId="LiveId" clId="{C0C3F2D2-A51D-4DF5-BCF9-650C12368DC7}"/>
    <pc:docChg chg="custSel modSld">
      <pc:chgData name="Mario Turković" userId="acc5f8b06b2f7a68" providerId="LiveId" clId="{C0C3F2D2-A51D-4DF5-BCF9-650C12368DC7}" dt="2019-01-21T13:49:26.418" v="0" actId="313"/>
      <pc:docMkLst>
        <pc:docMk/>
      </pc:docMkLst>
      <pc:sldChg chg="modSp">
        <pc:chgData name="Mario Turković" userId="acc5f8b06b2f7a68" providerId="LiveId" clId="{C0C3F2D2-A51D-4DF5-BCF9-650C12368DC7}" dt="2019-01-21T13:49:26.418" v="0" actId="313"/>
        <pc:sldMkLst>
          <pc:docMk/>
          <pc:sldMk cId="2742370373" sldId="256"/>
        </pc:sldMkLst>
        <pc:spChg chg="mod">
          <ac:chgData name="Mario Turković" userId="acc5f8b06b2f7a68" providerId="LiveId" clId="{C0C3F2D2-A51D-4DF5-BCF9-650C12368DC7}" dt="2019-01-21T13:49:26.418" v="0" actId="313"/>
          <ac:spMkLst>
            <pc:docMk/>
            <pc:sldMk cId="2742370373" sldId="256"/>
            <ac:spMk id="4" creationId="{5A45B3C6-8C9B-44AC-94AD-54A9CB4CA03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9488EBD-B714-48AF-98EF-059CCB2DA4F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19C664D-B744-4CE6-944D-36EBBC72602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97F86C-6F5B-4F38-A6EA-EE5C71EDA54C}" type="datetimeFigureOut">
              <a:rPr lang="en-GB" smtClean="0"/>
              <a:t>21/01/2019</a:t>
            </a:fld>
            <a:endParaRPr lang="en-GB"/>
          </a:p>
        </p:txBody>
      </p:sp>
      <p:sp>
        <p:nvSpPr>
          <p:cNvPr id="4" name="Footer Placeholder 3">
            <a:extLst>
              <a:ext uri="{FF2B5EF4-FFF2-40B4-BE49-F238E27FC236}">
                <a16:creationId xmlns:a16="http://schemas.microsoft.com/office/drawing/2014/main" id="{B9DFC695-7A68-4837-BF6F-F97EBECB02D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B47C151-6395-41CF-9A5C-DDB6B04E414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08F51E0-D0AC-4D64-811B-284E3257DD2E}" type="slidenum">
              <a:rPr lang="en-GB" smtClean="0"/>
              <a:t>‹#›</a:t>
            </a:fld>
            <a:endParaRPr lang="en-GB"/>
          </a:p>
        </p:txBody>
      </p:sp>
    </p:spTree>
    <p:extLst>
      <p:ext uri="{BB962C8B-B14F-4D97-AF65-F5344CB8AC3E}">
        <p14:creationId xmlns:p14="http://schemas.microsoft.com/office/powerpoint/2010/main" val="18554207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AC1E34-BA84-4FC4-A2E2-1BFB38B7B933}" type="datetimeFigureOut">
              <a:rPr lang="en-GB" smtClean="0"/>
              <a:t>21/01/2019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6C1FED-1361-43BE-ADD0-3B622E2F596F}" type="slidenum">
              <a:rPr lang="en-GB" smtClean="0"/>
              <a:t>‹#›</a:t>
            </a:fld>
            <a:endParaRPr lang="en-GB"/>
          </a:p>
        </p:txBody>
      </p:sp>
    </p:spTree>
    <p:extLst>
      <p:ext uri="{BB962C8B-B14F-4D97-AF65-F5344CB8AC3E}">
        <p14:creationId xmlns:p14="http://schemas.microsoft.com/office/powerpoint/2010/main" val="350795678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EC00FDA-86E0-4E4B-9CEF-0BA08F79C2ED}" type="slidenum">
              <a:rPr kumimoji="0" lang="el-GR" altLang="sr-Latn-RS" sz="1200" b="1" i="0" u="none" strike="noStrike" kern="1200" cap="none" spc="0" normalizeH="0" baseline="0" noProof="0">
                <a:ln>
                  <a:noFill/>
                </a:ln>
                <a:solidFill>
                  <a:prstClr val="black"/>
                </a:solidFill>
                <a:effectLst/>
                <a:uLnTx/>
                <a:uFillTx/>
                <a:latin typeface="Arial" panose="020B0604020202020204"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l-GR" altLang="sr-Latn-RS" sz="1200" b="1" i="0" u="none" strike="noStrike" kern="1200" cap="none" spc="0" normalizeH="0" baseline="0" noProof="0">
              <a:ln>
                <a:noFill/>
              </a:ln>
              <a:solidFill>
                <a:prstClr val="black"/>
              </a:solidFill>
              <a:effectLst/>
              <a:uLnTx/>
              <a:uFillTx/>
              <a:latin typeface="Arial" panose="020B0604020202020204" pitchFamily="34" charset="0"/>
              <a:ea typeface="+mn-ea"/>
              <a:cs typeface="Arial" pitchFamily="34" charset="0"/>
            </a:endParaRPr>
          </a:p>
        </p:txBody>
      </p:sp>
    </p:spTree>
    <p:extLst>
      <p:ext uri="{BB962C8B-B14F-4D97-AF65-F5344CB8AC3E}">
        <p14:creationId xmlns:p14="http://schemas.microsoft.com/office/powerpoint/2010/main" val="1328417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Directive 2014/23/EU does not give one definition of a concession but two definitions : one for works concessions and one for services concessions. However, </a:t>
            </a:r>
            <a:r>
              <a:rPr lang="en-US" dirty="0" err="1"/>
              <a:t>appart</a:t>
            </a:r>
            <a:r>
              <a:rPr lang="en-US" dirty="0"/>
              <a:t> from the object of the contracts, these definitions are </a:t>
            </a:r>
            <a:r>
              <a:rPr lang="ro-RO" dirty="0"/>
              <a:t>almost </a:t>
            </a:r>
            <a:r>
              <a:rPr lang="en-US" dirty="0"/>
              <a:t>identical. It is therefore possible to identify a single and general definition of concession, based on this directive (see next slide).</a:t>
            </a:r>
          </a:p>
          <a:p>
            <a:endParaRPr lang="ro-RO" dirty="0"/>
          </a:p>
        </p:txBody>
      </p:sp>
      <p:sp>
        <p:nvSpPr>
          <p:cNvPr id="4" name="Slide Number Placeholder 3"/>
          <p:cNvSpPr>
            <a:spLocks noGrp="1"/>
          </p:cNvSpPr>
          <p:nvPr>
            <p:ph type="sldNum" sz="quarter" idx="10"/>
          </p:nvPr>
        </p:nvSpPr>
        <p:spPr/>
        <p:txBody>
          <a:bodyPr/>
          <a:lstStyle/>
          <a:p>
            <a:fld id="{9A85B54F-35AE-46FF-BDA0-6A934AE4392B}" type="slidenum">
              <a:rPr lang="en-US" smtClean="0"/>
              <a:pPr/>
              <a:t>7</a:t>
            </a:fld>
            <a:endParaRPr lang="en-US"/>
          </a:p>
        </p:txBody>
      </p:sp>
    </p:spTree>
    <p:extLst>
      <p:ext uri="{BB962C8B-B14F-4D97-AF65-F5344CB8AC3E}">
        <p14:creationId xmlns:p14="http://schemas.microsoft.com/office/powerpoint/2010/main" val="937186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Directive 2014/23/EU does not give one definition of a concession but two definitions : one for works concessions and one for services concessions. However, </a:t>
            </a:r>
            <a:r>
              <a:rPr lang="en-US" dirty="0" err="1"/>
              <a:t>appart</a:t>
            </a:r>
            <a:r>
              <a:rPr lang="en-US" dirty="0"/>
              <a:t> from the object of the contracts, these definitions are </a:t>
            </a:r>
            <a:r>
              <a:rPr lang="ro-RO" dirty="0"/>
              <a:t>almost </a:t>
            </a:r>
            <a:r>
              <a:rPr lang="en-US" dirty="0"/>
              <a:t>identical. It is therefore possible to identify a single and general definition of concession, based on this directive (see next slide).</a:t>
            </a:r>
          </a:p>
          <a:p>
            <a:endParaRPr lang="ro-RO" dirty="0"/>
          </a:p>
        </p:txBody>
      </p:sp>
      <p:sp>
        <p:nvSpPr>
          <p:cNvPr id="4" name="Slide Number Placeholder 3"/>
          <p:cNvSpPr>
            <a:spLocks noGrp="1"/>
          </p:cNvSpPr>
          <p:nvPr>
            <p:ph type="sldNum" sz="quarter" idx="10"/>
          </p:nvPr>
        </p:nvSpPr>
        <p:spPr/>
        <p:txBody>
          <a:bodyPr/>
          <a:lstStyle/>
          <a:p>
            <a:fld id="{9A85B54F-35AE-46FF-BDA0-6A934AE4392B}" type="slidenum">
              <a:rPr lang="en-US" smtClean="0"/>
              <a:pPr/>
              <a:t>8</a:t>
            </a:fld>
            <a:endParaRPr lang="en-US"/>
          </a:p>
        </p:txBody>
      </p:sp>
    </p:spTree>
    <p:extLst>
      <p:ext uri="{BB962C8B-B14F-4D97-AF65-F5344CB8AC3E}">
        <p14:creationId xmlns:p14="http://schemas.microsoft.com/office/powerpoint/2010/main" val="391105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A85B54F-35AE-46FF-BDA0-6A934AE4392B}" type="slidenum">
              <a:rPr kumimoji="0" lang="en-US" sz="12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022173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45648-9314-42D4-8C1B-AFAAB246F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FFAF97A-498C-467C-8D59-D8B73B9639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3535489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3595C-D734-44D5-98D8-34862B349A1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883ACD-ED99-4D80-B2E9-999BB9A1D5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4FC525-9FD0-4712-BF68-3D48D6517851}"/>
              </a:ext>
            </a:extLst>
          </p:cNvPr>
          <p:cNvSpPr>
            <a:spLocks noGrp="1"/>
          </p:cNvSpPr>
          <p:nvPr>
            <p:ph type="dt" sz="half" idx="10"/>
          </p:nvPr>
        </p:nvSpPr>
        <p:spPr/>
        <p:txBody>
          <a:bodyPr/>
          <a:lstStyle/>
          <a:p>
            <a:fld id="{D9F3109F-C8F9-4299-AE70-14FEC71746E9}" type="datetime1">
              <a:rPr lang="en-GB" smtClean="0"/>
              <a:t>21/01/2019</a:t>
            </a:fld>
            <a:endParaRPr lang="en-GB"/>
          </a:p>
        </p:txBody>
      </p:sp>
      <p:sp>
        <p:nvSpPr>
          <p:cNvPr id="6" name="Slide Number Placeholder 5">
            <a:extLst>
              <a:ext uri="{FF2B5EF4-FFF2-40B4-BE49-F238E27FC236}">
                <a16:creationId xmlns:a16="http://schemas.microsoft.com/office/drawing/2014/main" id="{E1573D79-C3C3-423D-AD73-E841392DA029}"/>
              </a:ext>
            </a:extLst>
          </p:cNvPr>
          <p:cNvSpPr>
            <a:spLocks noGrp="1"/>
          </p:cNvSpPr>
          <p:nvPr>
            <p:ph type="sldNum" sz="quarter" idx="12"/>
          </p:nvPr>
        </p:nvSpPr>
        <p:spPr/>
        <p:txBody>
          <a:bodyPr/>
          <a:lstStyle/>
          <a:p>
            <a:fld id="{A142A55E-CF04-4431-8C6B-AD140A241692}" type="slidenum">
              <a:rPr lang="en-GB" smtClean="0"/>
              <a:t>‹#›</a:t>
            </a:fld>
            <a:endParaRPr lang="en-GB"/>
          </a:p>
        </p:txBody>
      </p:sp>
    </p:spTree>
    <p:extLst>
      <p:ext uri="{BB962C8B-B14F-4D97-AF65-F5344CB8AC3E}">
        <p14:creationId xmlns:p14="http://schemas.microsoft.com/office/powerpoint/2010/main" val="367656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50E94F-4A6D-4432-A609-9E9BFD29EE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912CC8-07A9-4AE9-9D76-4270A48A835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2F3809-6386-4EEA-872B-D67F72DA6B09}"/>
              </a:ext>
            </a:extLst>
          </p:cNvPr>
          <p:cNvSpPr>
            <a:spLocks noGrp="1"/>
          </p:cNvSpPr>
          <p:nvPr>
            <p:ph type="dt" sz="half" idx="10"/>
          </p:nvPr>
        </p:nvSpPr>
        <p:spPr/>
        <p:txBody>
          <a:bodyPr/>
          <a:lstStyle/>
          <a:p>
            <a:fld id="{32D7A5F1-F40D-4B9D-B3A2-48575C0CDA60}" type="datetime1">
              <a:rPr lang="en-GB" smtClean="0"/>
              <a:t>21/01/2019</a:t>
            </a:fld>
            <a:endParaRPr lang="en-GB"/>
          </a:p>
        </p:txBody>
      </p:sp>
      <p:sp>
        <p:nvSpPr>
          <p:cNvPr id="6" name="Slide Number Placeholder 5">
            <a:extLst>
              <a:ext uri="{FF2B5EF4-FFF2-40B4-BE49-F238E27FC236}">
                <a16:creationId xmlns:a16="http://schemas.microsoft.com/office/drawing/2014/main" id="{13C0EA70-2A4D-47F9-9400-EFEC2B8584B4}"/>
              </a:ext>
            </a:extLst>
          </p:cNvPr>
          <p:cNvSpPr>
            <a:spLocks noGrp="1"/>
          </p:cNvSpPr>
          <p:nvPr>
            <p:ph type="sldNum" sz="quarter" idx="12"/>
          </p:nvPr>
        </p:nvSpPr>
        <p:spPr/>
        <p:txBody>
          <a:bodyPr/>
          <a:lstStyle/>
          <a:p>
            <a:fld id="{A142A55E-CF04-4431-8C6B-AD140A241692}" type="slidenum">
              <a:rPr lang="en-GB" smtClean="0"/>
              <a:t>‹#›</a:t>
            </a:fld>
            <a:endParaRPr lang="en-GB"/>
          </a:p>
        </p:txBody>
      </p:sp>
    </p:spTree>
    <p:extLst>
      <p:ext uri="{BB962C8B-B14F-4D97-AF65-F5344CB8AC3E}">
        <p14:creationId xmlns:p14="http://schemas.microsoft.com/office/powerpoint/2010/main" val="3728183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11377084" y="6629400"/>
            <a:ext cx="633507" cy="230832"/>
          </a:xfrm>
          <a:prstGeom prst="rect">
            <a:avLst/>
          </a:prstGeom>
          <a:noFill/>
          <a:ln w="12700">
            <a:noFill/>
            <a:miter lim="800000"/>
            <a:headEnd/>
            <a:tailEnd/>
          </a:ln>
          <a:effectLst/>
        </p:spPr>
        <p:txBody>
          <a:bodyPr wrap="none">
            <a:spAutoFit/>
          </a:bodyPr>
          <a:lstStyle/>
          <a:p>
            <a:pPr eaLnBrk="0" hangingPunct="0">
              <a:defRPr/>
            </a:pPr>
            <a:r>
              <a:rPr lang="en-GB" sz="900" b="1">
                <a:latin typeface="Times New Roman" pitchFamily="18" charset="0"/>
                <a:cs typeface="Arial" charset="0"/>
              </a:rPr>
              <a:t>© OECD</a:t>
            </a:r>
          </a:p>
        </p:txBody>
      </p:sp>
      <p:sp>
        <p:nvSpPr>
          <p:cNvPr id="20" name="Title 1"/>
          <p:cNvSpPr>
            <a:spLocks noGrp="1"/>
          </p:cNvSpPr>
          <p:nvPr userDrawn="1">
            <p:ph type="ctrTitle"/>
          </p:nvPr>
        </p:nvSpPr>
        <p:spPr>
          <a:xfrm>
            <a:off x="1819656" y="332657"/>
            <a:ext cx="10372344" cy="936104"/>
          </a:xfrm>
          <a:prstGeom prst="rect">
            <a:avLst/>
          </a:prstGeom>
        </p:spPr>
        <p:txBody>
          <a:bodyPr/>
          <a:lstStyle>
            <a:lvl1pPr>
              <a:defRPr sz="4400" b="1">
                <a:solidFill>
                  <a:schemeClr val="accent6">
                    <a:lumMod val="10000"/>
                  </a:schemeClr>
                </a:solidFill>
                <a:effectLst/>
                <a:latin typeface="Calibri" panose="020F0502020204030204" pitchFamily="34" charset="0"/>
              </a:defRPr>
            </a:lvl1pPr>
          </a:lstStyle>
          <a:p>
            <a:r>
              <a:rPr lang="en-US"/>
              <a:t>Click to edit Master title style</a:t>
            </a:r>
            <a:endParaRPr lang="en-US" dirty="0"/>
          </a:p>
        </p:txBody>
      </p:sp>
      <p:sp>
        <p:nvSpPr>
          <p:cNvPr id="21" name="Subtitle 2"/>
          <p:cNvSpPr>
            <a:spLocks noGrp="1"/>
          </p:cNvSpPr>
          <p:nvPr userDrawn="1">
            <p:ph type="subTitle" idx="1"/>
          </p:nvPr>
        </p:nvSpPr>
        <p:spPr>
          <a:xfrm>
            <a:off x="1819656" y="1700808"/>
            <a:ext cx="10372344" cy="936104"/>
          </a:xfrm>
          <a:prstGeom prst="rect">
            <a:avLst/>
          </a:prstGeom>
        </p:spPr>
        <p:txBody>
          <a:bodyPr/>
          <a:lstStyle>
            <a:lvl1pPr marL="0" indent="0" algn="ctr">
              <a:buNone/>
              <a:defRPr sz="3200" b="1">
                <a:solidFill>
                  <a:schemeClr val="accent6">
                    <a:lumMod val="10000"/>
                  </a:schemeClr>
                </a:solidFill>
                <a:latin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819656" cy="6858000"/>
          </a:xfrm>
          <a:prstGeom prst="rect">
            <a:avLst/>
          </a:prstGeom>
        </p:spPr>
      </p:pic>
    </p:spTree>
    <p:extLst>
      <p:ext uri="{BB962C8B-B14F-4D97-AF65-F5344CB8AC3E}">
        <p14:creationId xmlns:p14="http://schemas.microsoft.com/office/powerpoint/2010/main" val="1693354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19656" y="274638"/>
            <a:ext cx="10372344" cy="1143000"/>
          </a:xfrm>
          <a:prstGeom prst="rect">
            <a:avLst/>
          </a:prstGeom>
        </p:spPr>
        <p:txBody>
          <a:bodyPr/>
          <a:lstStyle>
            <a:lvl1pPr>
              <a:defRPr sz="4400" b="1">
                <a:latin typeface="Calibri" panose="020F050202020403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1819656" y="1600201"/>
            <a:ext cx="10372344" cy="4525963"/>
          </a:xfrm>
          <a:prstGeom prst="rect">
            <a:avLst/>
          </a:prstGeom>
        </p:spPr>
        <p:txBody>
          <a:bodyPr/>
          <a:lstStyle>
            <a:lvl1pPr>
              <a:defRPr sz="3000">
                <a:latin typeface="Calibri" panose="020F0502020204030204" pitchFamily="34" charset="0"/>
              </a:defRPr>
            </a:lvl1pPr>
            <a:lvl2pPr>
              <a:buFont typeface="Wingdings" pitchFamily="2" charset="2"/>
              <a:buChar char="§"/>
              <a:defRPr sz="2600">
                <a:latin typeface="Calibri" panose="020F0502020204030204" pitchFamily="34" charset="0"/>
              </a:defRPr>
            </a:lvl2pPr>
            <a:lvl3pPr>
              <a:defRPr sz="2200">
                <a:latin typeface="Calibri" panose="020F0502020204030204" pitchFamily="34" charset="0"/>
              </a:defRPr>
            </a:lvl3pPr>
            <a:lvl4pPr>
              <a:defRPr sz="2000">
                <a:latin typeface="Calibri" panose="020F0502020204030204" pitchFamily="34" charset="0"/>
              </a:defRPr>
            </a:lvl4pPr>
            <a:lvl5pPr>
              <a:buFont typeface="Arial" pitchFamily="34" charset="0"/>
              <a:buChar char="-"/>
              <a:defRPr sz="2000">
                <a:latin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0978752" y="6356351"/>
            <a:ext cx="877888" cy="365125"/>
          </a:xfrm>
        </p:spPr>
        <p:txBody>
          <a:bodyPr/>
          <a:lstStyle>
            <a:lvl1pPr>
              <a:defRPr sz="1400">
                <a:solidFill>
                  <a:schemeClr val="tx1"/>
                </a:solidFill>
                <a:latin typeface="Calibri" panose="020F0502020204030204" pitchFamily="34" charset="0"/>
              </a:defRPr>
            </a:lvl1pPr>
          </a:lstStyle>
          <a:p>
            <a:fld id="{9C5002D8-155A-4159-90CF-92B7646DAE9E}" type="slidenum">
              <a:rPr lang="en-US" smtClean="0">
                <a:solidFill>
                  <a:prstClr val="black"/>
                </a:solidFill>
              </a:rPr>
              <a:pPr/>
              <a:t>‹#›</a:t>
            </a:fld>
            <a:endParaRPr lang="en-US" dirty="0">
              <a:solidFill>
                <a:prstClr val="black"/>
              </a:solidFill>
            </a:endParaRP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819656" cy="6858000"/>
          </a:xfrm>
          <a:prstGeom prst="rect">
            <a:avLst/>
          </a:prstGeom>
        </p:spPr>
      </p:pic>
    </p:spTree>
    <p:extLst>
      <p:ext uri="{BB962C8B-B14F-4D97-AF65-F5344CB8AC3E}">
        <p14:creationId xmlns:p14="http://schemas.microsoft.com/office/powerpoint/2010/main" val="325297631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E83C3-7B2B-4B50-8A7A-DD7205B028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EA192F2-60CC-4312-BF86-3A88680578C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7B909-DFAE-49A1-BF5E-B5FFB3B1E7DC}"/>
              </a:ext>
            </a:extLst>
          </p:cNvPr>
          <p:cNvSpPr>
            <a:spLocks noGrp="1"/>
          </p:cNvSpPr>
          <p:nvPr>
            <p:ph type="dt" sz="half" idx="10"/>
          </p:nvPr>
        </p:nvSpPr>
        <p:spPr/>
        <p:txBody>
          <a:bodyPr/>
          <a:lstStyle/>
          <a:p>
            <a:fld id="{0D04E5FF-5F39-4CE2-B43F-BD4ABE504A5B}" type="datetime1">
              <a:rPr lang="en-GB" smtClean="0"/>
              <a:t>21/01/2019</a:t>
            </a:fld>
            <a:endParaRPr lang="en-GB"/>
          </a:p>
        </p:txBody>
      </p:sp>
      <p:sp>
        <p:nvSpPr>
          <p:cNvPr id="6" name="Slide Number Placeholder 5">
            <a:extLst>
              <a:ext uri="{FF2B5EF4-FFF2-40B4-BE49-F238E27FC236}">
                <a16:creationId xmlns:a16="http://schemas.microsoft.com/office/drawing/2014/main" id="{04FBADD9-7772-4832-BD87-607F7F952CAB}"/>
              </a:ext>
            </a:extLst>
          </p:cNvPr>
          <p:cNvSpPr>
            <a:spLocks noGrp="1"/>
          </p:cNvSpPr>
          <p:nvPr>
            <p:ph type="sldNum" sz="quarter" idx="12"/>
          </p:nvPr>
        </p:nvSpPr>
        <p:spPr/>
        <p:txBody>
          <a:bodyPr/>
          <a:lstStyle/>
          <a:p>
            <a:fld id="{A142A55E-CF04-4431-8C6B-AD140A241692}" type="slidenum">
              <a:rPr lang="en-GB" smtClean="0"/>
              <a:t>‹#›</a:t>
            </a:fld>
            <a:endParaRPr lang="en-GB"/>
          </a:p>
        </p:txBody>
      </p:sp>
    </p:spTree>
    <p:extLst>
      <p:ext uri="{BB962C8B-B14F-4D97-AF65-F5344CB8AC3E}">
        <p14:creationId xmlns:p14="http://schemas.microsoft.com/office/powerpoint/2010/main" val="1792014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0319A-7A06-45A9-8AEE-23D03EFDB4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9D7B922-FF38-4FF9-9ECC-28401F6367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387044-764E-407B-A512-A866812A39C3}"/>
              </a:ext>
            </a:extLst>
          </p:cNvPr>
          <p:cNvSpPr>
            <a:spLocks noGrp="1"/>
          </p:cNvSpPr>
          <p:nvPr>
            <p:ph type="dt" sz="half" idx="10"/>
          </p:nvPr>
        </p:nvSpPr>
        <p:spPr/>
        <p:txBody>
          <a:bodyPr/>
          <a:lstStyle/>
          <a:p>
            <a:fld id="{CEF3F966-A0F5-473E-9305-68249C44A3E6}" type="datetime1">
              <a:rPr lang="en-GB" smtClean="0"/>
              <a:t>21/01/2019</a:t>
            </a:fld>
            <a:endParaRPr lang="en-GB"/>
          </a:p>
        </p:txBody>
      </p:sp>
      <p:sp>
        <p:nvSpPr>
          <p:cNvPr id="6" name="Slide Number Placeholder 5">
            <a:extLst>
              <a:ext uri="{FF2B5EF4-FFF2-40B4-BE49-F238E27FC236}">
                <a16:creationId xmlns:a16="http://schemas.microsoft.com/office/drawing/2014/main" id="{25682ECB-D1A8-403C-A991-AA642B37DF35}"/>
              </a:ext>
            </a:extLst>
          </p:cNvPr>
          <p:cNvSpPr>
            <a:spLocks noGrp="1"/>
          </p:cNvSpPr>
          <p:nvPr>
            <p:ph type="sldNum" sz="quarter" idx="12"/>
          </p:nvPr>
        </p:nvSpPr>
        <p:spPr/>
        <p:txBody>
          <a:bodyPr/>
          <a:lstStyle/>
          <a:p>
            <a:fld id="{A142A55E-CF04-4431-8C6B-AD140A241692}" type="slidenum">
              <a:rPr lang="en-GB" smtClean="0"/>
              <a:t>‹#›</a:t>
            </a:fld>
            <a:endParaRPr lang="en-GB"/>
          </a:p>
        </p:txBody>
      </p:sp>
    </p:spTree>
    <p:extLst>
      <p:ext uri="{BB962C8B-B14F-4D97-AF65-F5344CB8AC3E}">
        <p14:creationId xmlns:p14="http://schemas.microsoft.com/office/powerpoint/2010/main" val="1014243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A63B7-9966-4C18-961E-473104ACD0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04F044E-F999-4753-A6A6-38AB883430E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F13EC24-FB93-42ED-9926-1F5ACB3E8BD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103F191-2CDB-469B-BDC2-EE10F03DD8F6}"/>
              </a:ext>
            </a:extLst>
          </p:cNvPr>
          <p:cNvSpPr>
            <a:spLocks noGrp="1"/>
          </p:cNvSpPr>
          <p:nvPr>
            <p:ph type="dt" sz="half" idx="10"/>
          </p:nvPr>
        </p:nvSpPr>
        <p:spPr/>
        <p:txBody>
          <a:bodyPr/>
          <a:lstStyle/>
          <a:p>
            <a:fld id="{A4FDE31F-E198-4443-AB08-E640041FDF5A}" type="datetime1">
              <a:rPr lang="en-GB" smtClean="0"/>
              <a:t>21/01/2019</a:t>
            </a:fld>
            <a:endParaRPr lang="en-GB"/>
          </a:p>
        </p:txBody>
      </p:sp>
      <p:sp>
        <p:nvSpPr>
          <p:cNvPr id="7" name="Slide Number Placeholder 6">
            <a:extLst>
              <a:ext uri="{FF2B5EF4-FFF2-40B4-BE49-F238E27FC236}">
                <a16:creationId xmlns:a16="http://schemas.microsoft.com/office/drawing/2014/main" id="{8182FDA8-9914-4C94-87EB-964A69261815}"/>
              </a:ext>
            </a:extLst>
          </p:cNvPr>
          <p:cNvSpPr>
            <a:spLocks noGrp="1"/>
          </p:cNvSpPr>
          <p:nvPr>
            <p:ph type="sldNum" sz="quarter" idx="12"/>
          </p:nvPr>
        </p:nvSpPr>
        <p:spPr/>
        <p:txBody>
          <a:bodyPr/>
          <a:lstStyle/>
          <a:p>
            <a:fld id="{A142A55E-CF04-4431-8C6B-AD140A241692}" type="slidenum">
              <a:rPr lang="en-GB" smtClean="0"/>
              <a:t>‹#›</a:t>
            </a:fld>
            <a:endParaRPr lang="en-GB"/>
          </a:p>
        </p:txBody>
      </p:sp>
    </p:spTree>
    <p:extLst>
      <p:ext uri="{BB962C8B-B14F-4D97-AF65-F5344CB8AC3E}">
        <p14:creationId xmlns:p14="http://schemas.microsoft.com/office/powerpoint/2010/main" val="3487607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5ECA-C327-4628-B2B0-6D593FFE8C1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EDA6417-7738-42FB-A16E-1D14858B69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845D0FE-BFED-4B3F-BB69-56B1FCB7F01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57E21D5-79D6-4B1D-9637-A0490A2D2C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9223D8-4BA3-40F3-A971-745A98C0C19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CC59B59-942A-4EC6-8999-214B57B3C122}"/>
              </a:ext>
            </a:extLst>
          </p:cNvPr>
          <p:cNvSpPr>
            <a:spLocks noGrp="1"/>
          </p:cNvSpPr>
          <p:nvPr>
            <p:ph type="dt" sz="half" idx="10"/>
          </p:nvPr>
        </p:nvSpPr>
        <p:spPr/>
        <p:txBody>
          <a:bodyPr/>
          <a:lstStyle/>
          <a:p>
            <a:fld id="{59D5FB3C-E531-42BB-8A13-A5B42F763922}" type="datetime1">
              <a:rPr lang="en-GB" smtClean="0"/>
              <a:t>21/01/2019</a:t>
            </a:fld>
            <a:endParaRPr lang="en-GB"/>
          </a:p>
        </p:txBody>
      </p:sp>
      <p:sp>
        <p:nvSpPr>
          <p:cNvPr id="9" name="Slide Number Placeholder 8">
            <a:extLst>
              <a:ext uri="{FF2B5EF4-FFF2-40B4-BE49-F238E27FC236}">
                <a16:creationId xmlns:a16="http://schemas.microsoft.com/office/drawing/2014/main" id="{1B64106E-260C-4D29-8C08-7238D581E526}"/>
              </a:ext>
            </a:extLst>
          </p:cNvPr>
          <p:cNvSpPr>
            <a:spLocks noGrp="1"/>
          </p:cNvSpPr>
          <p:nvPr>
            <p:ph type="sldNum" sz="quarter" idx="12"/>
          </p:nvPr>
        </p:nvSpPr>
        <p:spPr/>
        <p:txBody>
          <a:bodyPr/>
          <a:lstStyle/>
          <a:p>
            <a:fld id="{A142A55E-CF04-4431-8C6B-AD140A241692}" type="slidenum">
              <a:rPr lang="en-GB" smtClean="0"/>
              <a:t>‹#›</a:t>
            </a:fld>
            <a:endParaRPr lang="en-GB"/>
          </a:p>
        </p:txBody>
      </p:sp>
    </p:spTree>
    <p:extLst>
      <p:ext uri="{BB962C8B-B14F-4D97-AF65-F5344CB8AC3E}">
        <p14:creationId xmlns:p14="http://schemas.microsoft.com/office/powerpoint/2010/main" val="282104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329A2-FA71-4BDD-8061-BADE0EF2CB2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FCC390B-07EC-471C-9D57-E495DB8F2741}"/>
              </a:ext>
            </a:extLst>
          </p:cNvPr>
          <p:cNvSpPr>
            <a:spLocks noGrp="1"/>
          </p:cNvSpPr>
          <p:nvPr>
            <p:ph type="dt" sz="half" idx="10"/>
          </p:nvPr>
        </p:nvSpPr>
        <p:spPr/>
        <p:txBody>
          <a:bodyPr/>
          <a:lstStyle/>
          <a:p>
            <a:fld id="{DAE3EB1C-9D5E-4F32-A05D-30DFE3A51064}" type="datetime1">
              <a:rPr lang="en-GB" smtClean="0"/>
              <a:t>21/01/2019</a:t>
            </a:fld>
            <a:endParaRPr lang="en-GB"/>
          </a:p>
        </p:txBody>
      </p:sp>
      <p:sp>
        <p:nvSpPr>
          <p:cNvPr id="5" name="Slide Number Placeholder 4">
            <a:extLst>
              <a:ext uri="{FF2B5EF4-FFF2-40B4-BE49-F238E27FC236}">
                <a16:creationId xmlns:a16="http://schemas.microsoft.com/office/drawing/2014/main" id="{9F550E46-9477-4768-B87F-7FFC3181024C}"/>
              </a:ext>
            </a:extLst>
          </p:cNvPr>
          <p:cNvSpPr>
            <a:spLocks noGrp="1"/>
          </p:cNvSpPr>
          <p:nvPr>
            <p:ph type="sldNum" sz="quarter" idx="12"/>
          </p:nvPr>
        </p:nvSpPr>
        <p:spPr/>
        <p:txBody>
          <a:bodyPr/>
          <a:lstStyle/>
          <a:p>
            <a:fld id="{A142A55E-CF04-4431-8C6B-AD140A241692}" type="slidenum">
              <a:rPr lang="en-GB" smtClean="0"/>
              <a:t>‹#›</a:t>
            </a:fld>
            <a:endParaRPr lang="en-GB"/>
          </a:p>
        </p:txBody>
      </p:sp>
    </p:spTree>
    <p:extLst>
      <p:ext uri="{BB962C8B-B14F-4D97-AF65-F5344CB8AC3E}">
        <p14:creationId xmlns:p14="http://schemas.microsoft.com/office/powerpoint/2010/main" val="1333637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0640D9-4B33-4743-B5A1-84E0511FA983}"/>
              </a:ext>
            </a:extLst>
          </p:cNvPr>
          <p:cNvSpPr>
            <a:spLocks noGrp="1"/>
          </p:cNvSpPr>
          <p:nvPr>
            <p:ph type="dt" sz="half" idx="10"/>
          </p:nvPr>
        </p:nvSpPr>
        <p:spPr/>
        <p:txBody>
          <a:bodyPr/>
          <a:lstStyle/>
          <a:p>
            <a:fld id="{F07E6960-9C60-4E87-8D81-E990DDAC2F3E}" type="datetime1">
              <a:rPr lang="en-GB" smtClean="0"/>
              <a:t>21/01/2019</a:t>
            </a:fld>
            <a:endParaRPr lang="en-GB"/>
          </a:p>
        </p:txBody>
      </p:sp>
      <p:sp>
        <p:nvSpPr>
          <p:cNvPr id="4" name="Slide Number Placeholder 3">
            <a:extLst>
              <a:ext uri="{FF2B5EF4-FFF2-40B4-BE49-F238E27FC236}">
                <a16:creationId xmlns:a16="http://schemas.microsoft.com/office/drawing/2014/main" id="{B9CBDA7F-EFC3-48CB-AFFF-03635C435D2E}"/>
              </a:ext>
            </a:extLst>
          </p:cNvPr>
          <p:cNvSpPr>
            <a:spLocks noGrp="1"/>
          </p:cNvSpPr>
          <p:nvPr>
            <p:ph type="sldNum" sz="quarter" idx="12"/>
          </p:nvPr>
        </p:nvSpPr>
        <p:spPr/>
        <p:txBody>
          <a:bodyPr/>
          <a:lstStyle/>
          <a:p>
            <a:fld id="{A142A55E-CF04-4431-8C6B-AD140A241692}" type="slidenum">
              <a:rPr lang="en-GB" smtClean="0"/>
              <a:t>‹#›</a:t>
            </a:fld>
            <a:endParaRPr lang="en-GB"/>
          </a:p>
        </p:txBody>
      </p:sp>
    </p:spTree>
    <p:extLst>
      <p:ext uri="{BB962C8B-B14F-4D97-AF65-F5344CB8AC3E}">
        <p14:creationId xmlns:p14="http://schemas.microsoft.com/office/powerpoint/2010/main" val="210020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C46F9-8F3B-4224-A1C8-DDECB5D876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1A244A6-2DD2-4810-A0CC-408E626545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7DE1897-E20D-4F6C-83A9-FFFA083CA0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F21BD5-D1F3-4CBA-A596-227A4D8E9651}"/>
              </a:ext>
            </a:extLst>
          </p:cNvPr>
          <p:cNvSpPr>
            <a:spLocks noGrp="1"/>
          </p:cNvSpPr>
          <p:nvPr>
            <p:ph type="dt" sz="half" idx="10"/>
          </p:nvPr>
        </p:nvSpPr>
        <p:spPr/>
        <p:txBody>
          <a:bodyPr/>
          <a:lstStyle/>
          <a:p>
            <a:fld id="{60220FC9-AA78-4C7C-88B4-47C30B3E107F}" type="datetime1">
              <a:rPr lang="en-GB" smtClean="0"/>
              <a:t>21/01/2019</a:t>
            </a:fld>
            <a:endParaRPr lang="en-GB"/>
          </a:p>
        </p:txBody>
      </p:sp>
      <p:sp>
        <p:nvSpPr>
          <p:cNvPr id="7" name="Slide Number Placeholder 6">
            <a:extLst>
              <a:ext uri="{FF2B5EF4-FFF2-40B4-BE49-F238E27FC236}">
                <a16:creationId xmlns:a16="http://schemas.microsoft.com/office/drawing/2014/main" id="{7498473D-B0B4-4187-AE18-4573221C500A}"/>
              </a:ext>
            </a:extLst>
          </p:cNvPr>
          <p:cNvSpPr>
            <a:spLocks noGrp="1"/>
          </p:cNvSpPr>
          <p:nvPr>
            <p:ph type="sldNum" sz="quarter" idx="12"/>
          </p:nvPr>
        </p:nvSpPr>
        <p:spPr/>
        <p:txBody>
          <a:bodyPr/>
          <a:lstStyle/>
          <a:p>
            <a:fld id="{A142A55E-CF04-4431-8C6B-AD140A241692}" type="slidenum">
              <a:rPr lang="en-GB" smtClean="0"/>
              <a:t>‹#›</a:t>
            </a:fld>
            <a:endParaRPr lang="en-GB"/>
          </a:p>
        </p:txBody>
      </p:sp>
    </p:spTree>
    <p:extLst>
      <p:ext uri="{BB962C8B-B14F-4D97-AF65-F5344CB8AC3E}">
        <p14:creationId xmlns:p14="http://schemas.microsoft.com/office/powerpoint/2010/main" val="37400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058DE-C809-4301-936B-037EBAAA57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EA732FE-7174-497A-A72E-9599096A4C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30DB0D2-0754-45BD-8F1A-33C46FAC27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50D9F21-93BE-42BD-86E3-4C4F38F3C087}"/>
              </a:ext>
            </a:extLst>
          </p:cNvPr>
          <p:cNvSpPr>
            <a:spLocks noGrp="1"/>
          </p:cNvSpPr>
          <p:nvPr>
            <p:ph type="dt" sz="half" idx="10"/>
          </p:nvPr>
        </p:nvSpPr>
        <p:spPr/>
        <p:txBody>
          <a:bodyPr/>
          <a:lstStyle/>
          <a:p>
            <a:fld id="{24CF3510-73A5-4494-8B47-6A1173904123}" type="datetime1">
              <a:rPr lang="en-GB" smtClean="0"/>
              <a:t>21/01/2019</a:t>
            </a:fld>
            <a:endParaRPr lang="en-GB"/>
          </a:p>
        </p:txBody>
      </p:sp>
      <p:sp>
        <p:nvSpPr>
          <p:cNvPr id="7" name="Slide Number Placeholder 6">
            <a:extLst>
              <a:ext uri="{FF2B5EF4-FFF2-40B4-BE49-F238E27FC236}">
                <a16:creationId xmlns:a16="http://schemas.microsoft.com/office/drawing/2014/main" id="{CF1F6557-EA41-4036-852C-B48AE4F58C02}"/>
              </a:ext>
            </a:extLst>
          </p:cNvPr>
          <p:cNvSpPr>
            <a:spLocks noGrp="1"/>
          </p:cNvSpPr>
          <p:nvPr>
            <p:ph type="sldNum" sz="quarter" idx="12"/>
          </p:nvPr>
        </p:nvSpPr>
        <p:spPr/>
        <p:txBody>
          <a:bodyPr/>
          <a:lstStyle/>
          <a:p>
            <a:fld id="{A142A55E-CF04-4431-8C6B-AD140A241692}" type="slidenum">
              <a:rPr lang="en-GB" smtClean="0"/>
              <a:t>‹#›</a:t>
            </a:fld>
            <a:endParaRPr lang="en-GB"/>
          </a:p>
        </p:txBody>
      </p:sp>
    </p:spTree>
    <p:extLst>
      <p:ext uri="{BB962C8B-B14F-4D97-AF65-F5344CB8AC3E}">
        <p14:creationId xmlns:p14="http://schemas.microsoft.com/office/powerpoint/2010/main" val="3430647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CAA58A-D81E-4310-A115-42E7FF91B1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98C9ADF-B946-4983-9278-27471E1C15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91ED3129-00B4-4941-A6F4-E593879B70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530A2E-B6E0-44BE-AB21-9B5CC433611B}" type="datetime1">
              <a:rPr lang="en-GB" smtClean="0"/>
              <a:t>21/01/2019</a:t>
            </a:fld>
            <a:endParaRPr lang="en-GB"/>
          </a:p>
        </p:txBody>
      </p:sp>
      <p:sp>
        <p:nvSpPr>
          <p:cNvPr id="6" name="Slide Number Placeholder 5">
            <a:extLst>
              <a:ext uri="{FF2B5EF4-FFF2-40B4-BE49-F238E27FC236}">
                <a16:creationId xmlns:a16="http://schemas.microsoft.com/office/drawing/2014/main" id="{CD678026-BB42-449E-A037-DDF2E8DBDA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42A55E-CF04-4431-8C6B-AD140A241692}" type="slidenum">
              <a:rPr lang="en-GB" smtClean="0"/>
              <a:t>‹#›</a:t>
            </a:fld>
            <a:endParaRPr lang="en-GB"/>
          </a:p>
        </p:txBody>
      </p:sp>
      <p:pic>
        <p:nvPicPr>
          <p:cNvPr id="8" name="Picture 7">
            <a:extLst>
              <a:ext uri="{FF2B5EF4-FFF2-40B4-BE49-F238E27FC236}">
                <a16:creationId xmlns:a16="http://schemas.microsoft.com/office/drawing/2014/main" id="{5A791C1F-DCF8-496B-84CE-9DC422DD226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526868" y="6176963"/>
            <a:ext cx="1283784" cy="669101"/>
          </a:xfrm>
          <a:prstGeom prst="rect">
            <a:avLst/>
          </a:prstGeom>
        </p:spPr>
      </p:pic>
      <p:pic>
        <p:nvPicPr>
          <p:cNvPr id="10" name="Picture 9">
            <a:extLst>
              <a:ext uri="{FF2B5EF4-FFF2-40B4-BE49-F238E27FC236}">
                <a16:creationId xmlns:a16="http://schemas.microsoft.com/office/drawing/2014/main" id="{33721BA0-2B98-4600-A6A8-569B68D7C13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793400" y="6356350"/>
            <a:ext cx="730840" cy="298716"/>
          </a:xfrm>
          <a:prstGeom prst="rect">
            <a:avLst/>
          </a:prstGeom>
        </p:spPr>
      </p:pic>
      <p:pic>
        <p:nvPicPr>
          <p:cNvPr id="12" name="Picture 11">
            <a:extLst>
              <a:ext uri="{FF2B5EF4-FFF2-40B4-BE49-F238E27FC236}">
                <a16:creationId xmlns:a16="http://schemas.microsoft.com/office/drawing/2014/main" id="{50C70D08-9150-45C7-93C1-3CBC05FB9B7A}"/>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9690234" y="5893654"/>
            <a:ext cx="2441384" cy="964346"/>
          </a:xfrm>
          <a:prstGeom prst="rect">
            <a:avLst/>
          </a:prstGeom>
        </p:spPr>
      </p:pic>
      <p:sp>
        <p:nvSpPr>
          <p:cNvPr id="11" name="Text Box 2">
            <a:extLst>
              <a:ext uri="{FF2B5EF4-FFF2-40B4-BE49-F238E27FC236}">
                <a16:creationId xmlns:a16="http://schemas.microsoft.com/office/drawing/2014/main" id="{F4C96E25-34C7-40C1-A3B1-01EA6F3F27C1}"/>
              </a:ext>
            </a:extLst>
          </p:cNvPr>
          <p:cNvSpPr txBox="1">
            <a:spLocks noChangeArrowheads="1"/>
          </p:cNvSpPr>
          <p:nvPr userDrawn="1"/>
        </p:nvSpPr>
        <p:spPr bwMode="auto">
          <a:xfrm>
            <a:off x="-136322" y="6461761"/>
            <a:ext cx="1866900" cy="298716"/>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0000"/>
              </a:lnSpc>
              <a:spcBef>
                <a:spcPts val="0"/>
              </a:spcBef>
              <a:spcAft>
                <a:spcPts val="0"/>
              </a:spcAft>
            </a:pPr>
            <a:r>
              <a:rPr lang="en-US" sz="750">
                <a:effectLst/>
                <a:latin typeface="Arial" panose="020B0604020202020204" pitchFamily="34" charset="0"/>
                <a:ea typeface="Calibri" panose="020F0502020204030204" pitchFamily="34" charset="0"/>
                <a:cs typeface="Arial" panose="020B0604020202020204" pitchFamily="34" charset="0"/>
              </a:rPr>
              <a:t>Republic of Serbia</a:t>
            </a:r>
          </a:p>
          <a:p>
            <a:pPr marL="0" marR="0" algn="ctr">
              <a:lnSpc>
                <a:spcPct val="100000"/>
              </a:lnSpc>
              <a:spcBef>
                <a:spcPts val="0"/>
              </a:spcBef>
              <a:spcAft>
                <a:spcPts val="0"/>
              </a:spcAft>
            </a:pPr>
            <a:r>
              <a:rPr lang="en-US" sz="750">
                <a:effectLst/>
                <a:latin typeface="Arial" panose="020B0604020202020204" pitchFamily="34" charset="0"/>
                <a:ea typeface="Calibri" panose="020F0502020204030204" pitchFamily="34" charset="0"/>
                <a:cs typeface="Arial" panose="020B0604020202020204" pitchFamily="34" charset="0"/>
              </a:rPr>
              <a:t>Public procurement office</a:t>
            </a:r>
          </a:p>
        </p:txBody>
      </p:sp>
      <p:pic>
        <p:nvPicPr>
          <p:cNvPr id="13" name="Picture 12">
            <a:extLst>
              <a:ext uri="{FF2B5EF4-FFF2-40B4-BE49-F238E27FC236}">
                <a16:creationId xmlns:a16="http://schemas.microsoft.com/office/drawing/2014/main" id="{71967B67-2E8C-465C-961D-410A4B7C3CE8}"/>
              </a:ext>
            </a:extLst>
          </p:cNvPr>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659968" y="5972810"/>
            <a:ext cx="262255" cy="520065"/>
          </a:xfrm>
          <a:prstGeom prst="rect">
            <a:avLst/>
          </a:prstGeom>
          <a:noFill/>
          <a:ln>
            <a:noFill/>
          </a:ln>
        </p:spPr>
      </p:pic>
      <p:sp>
        <p:nvSpPr>
          <p:cNvPr id="14" name="Footer Placeholder 4">
            <a:extLst>
              <a:ext uri="{FF2B5EF4-FFF2-40B4-BE49-F238E27FC236}">
                <a16:creationId xmlns:a16="http://schemas.microsoft.com/office/drawing/2014/main" id="{0C720E50-4B0A-4ABF-843D-F2F49D6D9363}"/>
              </a:ext>
            </a:extLst>
          </p:cNvPr>
          <p:cNvSpPr txBox="1">
            <a:spLocks/>
          </p:cNvSpPr>
          <p:nvPr userDrawn="1"/>
        </p:nvSpPr>
        <p:spPr>
          <a:xfrm>
            <a:off x="1658131" y="6375827"/>
            <a:ext cx="895323"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r-Latn-RS"/>
              <a:t>Implemented by</a:t>
            </a:r>
            <a:endParaRPr lang="en-GB" dirty="0"/>
          </a:p>
        </p:txBody>
      </p:sp>
    </p:spTree>
    <p:extLst>
      <p:ext uri="{BB962C8B-B14F-4D97-AF65-F5344CB8AC3E}">
        <p14:creationId xmlns:p14="http://schemas.microsoft.com/office/powerpoint/2010/main" val="2776231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10800523" y="6309321"/>
            <a:ext cx="10561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44D85110-87C4-4E7E-857C-0698F606DDF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1688528"/>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3B0E4-8FB6-4020-9284-C3ECA337B63C}"/>
              </a:ext>
            </a:extLst>
          </p:cNvPr>
          <p:cNvSpPr>
            <a:spLocks noGrp="1"/>
          </p:cNvSpPr>
          <p:nvPr>
            <p:ph type="ctrTitle"/>
          </p:nvPr>
        </p:nvSpPr>
        <p:spPr>
          <a:xfrm>
            <a:off x="1024379" y="1432666"/>
            <a:ext cx="10143241" cy="525609"/>
          </a:xfrm>
        </p:spPr>
        <p:txBody>
          <a:bodyPr>
            <a:normAutofit fontScale="90000"/>
          </a:bodyPr>
          <a:lstStyle/>
          <a:p>
            <a:pPr>
              <a:lnSpc>
                <a:spcPct val="150000"/>
              </a:lnSpc>
            </a:pPr>
            <a:r>
              <a:rPr lang="en-GB" altLang="en-US" sz="2000" dirty="0">
                <a:solidFill>
                  <a:prstClr val="black"/>
                </a:solidFill>
                <a:latin typeface="Calibri"/>
                <a:ea typeface="ＭＳ Ｐゴシック" panose="020B0600070205080204" pitchFamily="34" charset="-128"/>
              </a:rPr>
              <a:t>Project “Support for further improvement of Public Procurement system in Serbia”, IPA 2013</a:t>
            </a:r>
            <a:endParaRPr lang="en-GB" sz="4800" dirty="0"/>
          </a:p>
        </p:txBody>
      </p:sp>
      <p:pic>
        <p:nvPicPr>
          <p:cNvPr id="7" name="Picture 6">
            <a:extLst>
              <a:ext uri="{FF2B5EF4-FFF2-40B4-BE49-F238E27FC236}">
                <a16:creationId xmlns:a16="http://schemas.microsoft.com/office/drawing/2014/main" id="{D315E543-29E7-4049-96BA-294FA7C071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028" y="310972"/>
            <a:ext cx="1190919" cy="1070904"/>
          </a:xfrm>
          <a:prstGeom prst="rect">
            <a:avLst/>
          </a:prstGeom>
        </p:spPr>
      </p:pic>
      <p:pic>
        <p:nvPicPr>
          <p:cNvPr id="9" name="Picture 8">
            <a:extLst>
              <a:ext uri="{FF2B5EF4-FFF2-40B4-BE49-F238E27FC236}">
                <a16:creationId xmlns:a16="http://schemas.microsoft.com/office/drawing/2014/main" id="{2689BA52-1BAE-42C0-B620-ECBDC0C992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36054" y="310972"/>
            <a:ext cx="1190918" cy="1092068"/>
          </a:xfrm>
          <a:prstGeom prst="rect">
            <a:avLst/>
          </a:prstGeom>
        </p:spPr>
      </p:pic>
      <p:pic>
        <p:nvPicPr>
          <p:cNvPr id="6" name="Picture 5">
            <a:extLst>
              <a:ext uri="{FF2B5EF4-FFF2-40B4-BE49-F238E27FC236}">
                <a16:creationId xmlns:a16="http://schemas.microsoft.com/office/drawing/2014/main" id="{13533AD5-8AB9-4CF6-BFFB-8F96052D799A}"/>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5487618" y="316555"/>
            <a:ext cx="1043940" cy="1086485"/>
          </a:xfrm>
          <a:prstGeom prst="rect">
            <a:avLst/>
          </a:prstGeom>
        </p:spPr>
      </p:pic>
      <p:pic>
        <p:nvPicPr>
          <p:cNvPr id="10" name="Picture 9">
            <a:extLst>
              <a:ext uri="{FF2B5EF4-FFF2-40B4-BE49-F238E27FC236}">
                <a16:creationId xmlns:a16="http://schemas.microsoft.com/office/drawing/2014/main" id="{5561204E-E989-4C75-9DB9-BDCC5EACCC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5236489"/>
            <a:ext cx="12218436" cy="845893"/>
          </a:xfrm>
          <a:prstGeom prst="rect">
            <a:avLst/>
          </a:prstGeom>
        </p:spPr>
      </p:pic>
      <p:sp>
        <p:nvSpPr>
          <p:cNvPr id="11" name="Subtitle 2">
            <a:extLst>
              <a:ext uri="{FF2B5EF4-FFF2-40B4-BE49-F238E27FC236}">
                <a16:creationId xmlns:a16="http://schemas.microsoft.com/office/drawing/2014/main" id="{DAC38965-F377-4725-9DD6-ABFA2F2AEB80}"/>
              </a:ext>
            </a:extLst>
          </p:cNvPr>
          <p:cNvSpPr txBox="1">
            <a:spLocks/>
          </p:cNvSpPr>
          <p:nvPr/>
        </p:nvSpPr>
        <p:spPr>
          <a:xfrm>
            <a:off x="1711585" y="5304369"/>
            <a:ext cx="6546981" cy="5085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sr-Latn-RS" b="1" dirty="0">
                <a:ea typeface="Cambria" panose="02040503050406030204" pitchFamily="18" charset="0"/>
                <a:cs typeface="Calibri" panose="020F0502020204030204" pitchFamily="34" charset="0"/>
              </a:rPr>
              <a:t>                      24/01/2019, </a:t>
            </a:r>
            <a:r>
              <a:rPr lang="en-US" b="1" dirty="0">
                <a:ea typeface="Cambria" panose="02040503050406030204" pitchFamily="18" charset="0"/>
                <a:cs typeface="Calibri" panose="020F0502020204030204" pitchFamily="34" charset="0"/>
              </a:rPr>
              <a:t>Be</a:t>
            </a:r>
            <a:r>
              <a:rPr lang="sr-Latn-RS" b="1" dirty="0" err="1">
                <a:ea typeface="Cambria" panose="02040503050406030204" pitchFamily="18" charset="0"/>
                <a:cs typeface="Calibri" panose="020F0502020204030204" pitchFamily="34" charset="0"/>
              </a:rPr>
              <a:t>ograd</a:t>
            </a:r>
            <a:endParaRPr lang="en-GB" dirty="0">
              <a:ea typeface="Cambria" panose="02040503050406030204" pitchFamily="18" charset="0"/>
            </a:endParaRPr>
          </a:p>
        </p:txBody>
      </p:sp>
      <p:sp>
        <p:nvSpPr>
          <p:cNvPr id="4" name="Rectangle 3">
            <a:extLst>
              <a:ext uri="{FF2B5EF4-FFF2-40B4-BE49-F238E27FC236}">
                <a16:creationId xmlns:a16="http://schemas.microsoft.com/office/drawing/2014/main" id="{5A45B3C6-8C9B-44AC-94AD-54A9CB4CA03A}"/>
              </a:ext>
            </a:extLst>
          </p:cNvPr>
          <p:cNvSpPr/>
          <p:nvPr/>
        </p:nvSpPr>
        <p:spPr>
          <a:xfrm>
            <a:off x="1949116" y="2126961"/>
            <a:ext cx="8245641" cy="2431435"/>
          </a:xfrm>
          <a:prstGeom prst="rect">
            <a:avLst/>
          </a:prstGeom>
        </p:spPr>
        <p:txBody>
          <a:bodyPr wrap="square">
            <a:spAutoFit/>
          </a:bodyPr>
          <a:lstStyle/>
          <a:p>
            <a:pPr algn="ctr"/>
            <a:r>
              <a:rPr lang="sr-Latn-RS" sz="3200" b="1" dirty="0"/>
              <a:t>Javno-privatno partnerstvo i koncesije u svetlu propisa i prakse Evropske unije</a:t>
            </a:r>
          </a:p>
          <a:p>
            <a:pPr algn="ctr"/>
            <a:endParaRPr lang="sr-Latn-RS" sz="3200" b="1" dirty="0"/>
          </a:p>
          <a:p>
            <a:pPr algn="ctr"/>
            <a:r>
              <a:rPr lang="sr-Latn-RS" sz="2400" b="1" dirty="0"/>
              <a:t>JPP u svetlu EU Direktiva iz javnih nabavki i drugih EU propisa</a:t>
            </a:r>
            <a:endParaRPr lang="sr-Latn-RS" sz="2400" dirty="0"/>
          </a:p>
          <a:p>
            <a:pPr algn="ctr"/>
            <a:endParaRPr lang="en-US" sz="3200" b="1" dirty="0"/>
          </a:p>
        </p:txBody>
      </p:sp>
      <p:sp>
        <p:nvSpPr>
          <p:cNvPr id="5" name="Rectangle 4">
            <a:extLst>
              <a:ext uri="{FF2B5EF4-FFF2-40B4-BE49-F238E27FC236}">
                <a16:creationId xmlns:a16="http://schemas.microsoft.com/office/drawing/2014/main" id="{C9383DD2-89F4-4342-977C-B375E8B93253}"/>
              </a:ext>
            </a:extLst>
          </p:cNvPr>
          <p:cNvSpPr/>
          <p:nvPr/>
        </p:nvSpPr>
        <p:spPr>
          <a:xfrm>
            <a:off x="4659814" y="4322415"/>
            <a:ext cx="2103076" cy="461665"/>
          </a:xfrm>
          <a:prstGeom prst="rect">
            <a:avLst/>
          </a:prstGeom>
        </p:spPr>
        <p:txBody>
          <a:bodyPr wrap="none">
            <a:spAutoFit/>
          </a:bodyPr>
          <a:lstStyle/>
          <a:p>
            <a:r>
              <a:rPr lang="hr-HR" sz="2400" dirty="0"/>
              <a:t>Mario Turković </a:t>
            </a:r>
          </a:p>
        </p:txBody>
      </p:sp>
    </p:spTree>
    <p:extLst>
      <p:ext uri="{BB962C8B-B14F-4D97-AF65-F5344CB8AC3E}">
        <p14:creationId xmlns:p14="http://schemas.microsoft.com/office/powerpoint/2010/main" val="2742370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0063" y="0"/>
            <a:ext cx="8542421" cy="657726"/>
          </a:xfrm>
        </p:spPr>
        <p:txBody>
          <a:bodyPr>
            <a:normAutofit fontScale="90000"/>
          </a:bodyPr>
          <a:lstStyle/>
          <a:p>
            <a:r>
              <a:rPr lang="hr-HR" sz="3600" dirty="0">
                <a:solidFill>
                  <a:srgbClr val="C00000"/>
                </a:solidFill>
              </a:rPr>
              <a:t>					     </a:t>
            </a:r>
            <a:r>
              <a:rPr lang="hr-HR" sz="4000" b="1" dirty="0">
                <a:solidFill>
                  <a:srgbClr val="C00000"/>
                </a:solidFill>
              </a:rPr>
              <a:t>Šta nisu koncesije </a:t>
            </a:r>
            <a:endParaRPr lang="en-GB" sz="4000" b="1" dirty="0"/>
          </a:p>
        </p:txBody>
      </p:sp>
      <p:sp>
        <p:nvSpPr>
          <p:cNvPr id="3" name="Content Placeholder 2"/>
          <p:cNvSpPr>
            <a:spLocks noGrp="1"/>
          </p:cNvSpPr>
          <p:nvPr>
            <p:ph idx="1"/>
          </p:nvPr>
        </p:nvSpPr>
        <p:spPr>
          <a:xfrm>
            <a:off x="681790" y="778041"/>
            <a:ext cx="10258926" cy="5205664"/>
          </a:xfrm>
        </p:spPr>
        <p:txBody>
          <a:bodyPr>
            <a:noAutofit/>
          </a:bodyPr>
          <a:lstStyle/>
          <a:p>
            <a:pPr marL="0" indent="0" algn="just">
              <a:buNone/>
            </a:pPr>
            <a:r>
              <a:rPr lang="sr-Latn-RS" sz="3600" b="1" dirty="0">
                <a:latin typeface="+mj-lt"/>
              </a:rPr>
              <a:t>Pravo ekonomskog operatera da eksploatiše određena javna dobra ili resurse </a:t>
            </a:r>
            <a:r>
              <a:rPr lang="sr-Latn-RS" sz="3600" dirty="0">
                <a:latin typeface="+mj-lt"/>
              </a:rPr>
              <a:t>pri čemu država ili javni naručilac postavlja samo opšte uslove za njihovo korišćenje bez nabavke posebnih  radova ili usluga.</a:t>
            </a:r>
          </a:p>
          <a:p>
            <a:pPr marL="0" indent="0" algn="just">
              <a:buNone/>
            </a:pPr>
            <a:endParaRPr lang="sr-Latn-RS" sz="3600" b="1" dirty="0">
              <a:latin typeface="+mj-lt"/>
            </a:endParaRPr>
          </a:p>
          <a:p>
            <a:pPr marL="0" indent="0" algn="just">
              <a:buNone/>
            </a:pPr>
            <a:r>
              <a:rPr lang="sr-Latn-RS" sz="3600" dirty="0">
                <a:latin typeface="+mj-lt"/>
              </a:rPr>
              <a:t>Primer: “Koncesije” za eksploataciju prirodnih resursa (voda, šume, pesak, ugalj itd.) - ne postoji nabavka radova/usluga (prodaja na tržištu; koncesiona naknada osnovni interes).  </a:t>
            </a:r>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416135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3453" y="817331"/>
            <a:ext cx="10800347" cy="5275965"/>
          </a:xfrm>
        </p:spPr>
        <p:txBody>
          <a:bodyPr>
            <a:normAutofit/>
          </a:bodyPr>
          <a:lstStyle/>
          <a:p>
            <a:pPr marL="0" indent="0" algn="just">
              <a:buNone/>
            </a:pPr>
            <a:r>
              <a:rPr lang="sr-Latn-RS" b="1" dirty="0">
                <a:latin typeface="+mj-lt"/>
              </a:rPr>
              <a:t>JPP </a:t>
            </a:r>
            <a:r>
              <a:rPr lang="sr-Latn-RS" b="1" dirty="0" err="1">
                <a:latin typeface="+mj-lt"/>
              </a:rPr>
              <a:t>vs</a:t>
            </a:r>
            <a:r>
              <a:rPr lang="sr-Latn-RS" b="1" dirty="0">
                <a:latin typeface="+mj-lt"/>
              </a:rPr>
              <a:t> „klasični” ugovori o javnim nabavkama </a:t>
            </a:r>
          </a:p>
          <a:p>
            <a:pPr algn="just">
              <a:buFont typeface="Wingdings" panose="05000000000000000000" pitchFamily="2" charset="2"/>
              <a:buChar char="§"/>
            </a:pPr>
            <a:r>
              <a:rPr lang="sr-Latn-RS" dirty="0">
                <a:latin typeface="+mj-lt"/>
              </a:rPr>
              <a:t>U oba slučaja reč je o </a:t>
            </a:r>
            <a:r>
              <a:rPr lang="sr-Latn-RS" b="1" dirty="0">
                <a:latin typeface="+mj-lt"/>
              </a:rPr>
              <a:t>nabavci</a:t>
            </a:r>
            <a:r>
              <a:rPr lang="sr-Latn-RS" dirty="0">
                <a:latin typeface="+mj-lt"/>
              </a:rPr>
              <a:t> javne infrastrukture (radova) i/ili javnih usluga, ali ugovori o JPP-u su </a:t>
            </a:r>
            <a:r>
              <a:rPr lang="sr-Latn-RS" b="1" dirty="0">
                <a:latin typeface="+mj-lt"/>
              </a:rPr>
              <a:t>dugoročni ugovori i kompleksne strukture </a:t>
            </a:r>
            <a:r>
              <a:rPr lang="sr-Latn-RS" dirty="0">
                <a:latin typeface="+mj-lt"/>
              </a:rPr>
              <a:t>u kojima privredni subjekt objedinjuje obavljanje više različitih aktivnosti, </a:t>
            </a:r>
            <a:r>
              <a:rPr lang="sr-Latn-RS" b="1" dirty="0">
                <a:latin typeface="+mj-lt"/>
              </a:rPr>
              <a:t>preuzimajući većinu rizika  </a:t>
            </a:r>
            <a:r>
              <a:rPr lang="sr-Latn-RS" dirty="0">
                <a:latin typeface="+mj-lt"/>
              </a:rPr>
              <a:t>koji su tradicionalno u nadležnosti javnog tela (finansiranje, projektovanje, izgradnja, održavanje, upravljanje, pružanje javne usluge) s dugoročnim plaćanjem (javno telo/krajnji korisnici).      </a:t>
            </a:r>
          </a:p>
          <a:p>
            <a:pPr marL="0" indent="0" algn="just">
              <a:buNone/>
            </a:pPr>
            <a:r>
              <a:rPr lang="sr-Latn-RS" b="1" dirty="0">
                <a:latin typeface="+mj-lt"/>
              </a:rPr>
              <a:t>Ugovori o JPP-u su u smislu EU direktiva </a:t>
            </a:r>
            <a:r>
              <a:rPr lang="sr-Latn-RS" dirty="0">
                <a:latin typeface="+mj-lt"/>
              </a:rPr>
              <a:t>ili koncesije ili ugovori o javnim nabavkama ukoliko su ispunjeni uslovi iz definicije JPP-a. </a:t>
            </a:r>
          </a:p>
          <a:p>
            <a:pPr algn="just">
              <a:buFont typeface="Wingdings" panose="05000000000000000000" pitchFamily="2" charset="2"/>
              <a:buChar char="§"/>
            </a:pPr>
            <a:r>
              <a:rPr lang="sr-Latn-RS" dirty="0">
                <a:latin typeface="+mj-lt"/>
              </a:rPr>
              <a:t>Koncesije se od ostalih modela JPP-a (javnih ugovora) razlikuju po tome što mora doći do </a:t>
            </a:r>
            <a:r>
              <a:rPr lang="sr-Latn-RS" b="1" dirty="0">
                <a:latin typeface="+mj-lt"/>
              </a:rPr>
              <a:t>efektivnog prenosa operativnog rizika </a:t>
            </a:r>
            <a:r>
              <a:rPr lang="sr-Latn-RS" dirty="0">
                <a:latin typeface="+mj-lt"/>
              </a:rPr>
              <a:t>na privrednog subjekta i što plaćanje u celosti ili delimično dolazi od krajnjih korisnika. </a:t>
            </a:r>
          </a:p>
          <a:p>
            <a:pPr marL="0" indent="0">
              <a:buNone/>
            </a:pPr>
            <a:endParaRPr lang="en-US" sz="2400" dirty="0"/>
          </a:p>
          <a:p>
            <a:pPr marL="0" indent="0">
              <a:buNone/>
            </a:pPr>
            <a:endParaRPr lang="fr-FR" dirty="0"/>
          </a:p>
        </p:txBody>
      </p:sp>
      <p:sp>
        <p:nvSpPr>
          <p:cNvPr id="4" name="Slide Number Placeholder 3"/>
          <p:cNvSpPr>
            <a:spLocks noGrp="1"/>
          </p:cNvSpPr>
          <p:nvPr>
            <p:ph type="sldNum" sz="quarter" idx="12"/>
          </p:nvPr>
        </p:nvSpPr>
        <p:spPr/>
        <p:txBody>
          <a:bodyPr/>
          <a:lstStyle/>
          <a:p>
            <a:pPr algn="ctr" fontAlgn="base">
              <a:spcBef>
                <a:spcPct val="0"/>
              </a:spcBef>
              <a:spcAft>
                <a:spcPct val="0"/>
              </a:spcAft>
              <a:defRPr/>
            </a:pPr>
            <a:fld id="{9C5002D8-155A-4159-90CF-92B7646DAE9E}" type="slidenum">
              <a:rPr lang="en-US">
                <a:solidFill>
                  <a:prstClr val="black"/>
                </a:solidFill>
                <a:latin typeface="Arial" pitchFamily="34" charset="0"/>
                <a:cs typeface="Arial" pitchFamily="34" charset="0"/>
              </a:rPr>
              <a:pPr algn="ctr" fontAlgn="base">
                <a:spcBef>
                  <a:spcPct val="0"/>
                </a:spcBef>
                <a:spcAft>
                  <a:spcPct val="0"/>
                </a:spcAft>
                <a:defRPr/>
              </a:pPr>
              <a:t>11</a:t>
            </a:fld>
            <a:endParaRPr lang="en-US" dirty="0">
              <a:solidFill>
                <a:prstClr val="black"/>
              </a:solidFill>
              <a:latin typeface="Arial" pitchFamily="34" charset="0"/>
              <a:cs typeface="Arial" pitchFamily="34" charset="0"/>
            </a:endParaRPr>
          </a:p>
        </p:txBody>
      </p:sp>
      <p:sp>
        <p:nvSpPr>
          <p:cNvPr id="6" name="Title 1"/>
          <p:cNvSpPr>
            <a:spLocks noGrp="1"/>
          </p:cNvSpPr>
          <p:nvPr>
            <p:ph type="title"/>
          </p:nvPr>
        </p:nvSpPr>
        <p:spPr>
          <a:xfrm>
            <a:off x="3014880" y="275150"/>
            <a:ext cx="8206574" cy="542181"/>
          </a:xfrm>
        </p:spPr>
        <p:txBody>
          <a:bodyPr>
            <a:normAutofit/>
          </a:bodyPr>
          <a:lstStyle/>
          <a:p>
            <a:pPr algn="r"/>
            <a:r>
              <a:rPr lang="hr-HR" sz="3200" dirty="0">
                <a:solidFill>
                  <a:srgbClr val="C00000"/>
                </a:solidFill>
                <a:latin typeface="Calibri" pitchFamily="34" charset="0"/>
              </a:rPr>
              <a:t>Sažetak</a:t>
            </a:r>
            <a:endParaRPr lang="en-US" sz="3200" dirty="0">
              <a:solidFill>
                <a:srgbClr val="C00000"/>
              </a:solidFill>
              <a:latin typeface="Calibri" pitchFamily="34" charset="0"/>
            </a:endParaRPr>
          </a:p>
        </p:txBody>
      </p:sp>
    </p:spTree>
    <p:extLst>
      <p:ext uri="{BB962C8B-B14F-4D97-AF65-F5344CB8AC3E}">
        <p14:creationId xmlns:p14="http://schemas.microsoft.com/office/powerpoint/2010/main" val="195088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486526" y="116634"/>
            <a:ext cx="8149390" cy="526285"/>
          </a:xfrm>
        </p:spPr>
        <p:txBody>
          <a:bodyPr>
            <a:normAutofit fontScale="90000"/>
          </a:bodyPr>
          <a:lstStyle/>
          <a:p>
            <a:pPr algn="r"/>
            <a:r>
              <a:rPr lang="hr-HR" sz="3600" dirty="0">
                <a:cs typeface="Calibri" pitchFamily="34" charset="0"/>
              </a:rPr>
              <a:t>                                                  </a:t>
            </a:r>
            <a:r>
              <a:rPr lang="hr-HR" sz="4000" b="1" dirty="0">
                <a:solidFill>
                  <a:srgbClr val="C00000"/>
                </a:solidFill>
                <a:cs typeface="Calibri" pitchFamily="34" charset="0"/>
              </a:rPr>
              <a:t>Sažetak</a:t>
            </a:r>
            <a:endParaRPr lang="hr-HR" altLang="sr-Latn-RS" sz="4000" b="1" dirty="0">
              <a:solidFill>
                <a:srgbClr val="C00000"/>
              </a:solidFill>
              <a:latin typeface="Arial Narrow" panose="020B0606020202030204" pitchFamily="34" charset="0"/>
            </a:endParaRPr>
          </a:p>
        </p:txBody>
      </p:sp>
      <p:sp>
        <p:nvSpPr>
          <p:cNvPr id="9219" name="Content Placeholder 2"/>
          <p:cNvSpPr>
            <a:spLocks noGrp="1"/>
          </p:cNvSpPr>
          <p:nvPr>
            <p:ph sz="quarter" idx="1"/>
          </p:nvPr>
        </p:nvSpPr>
        <p:spPr>
          <a:xfrm>
            <a:off x="675249" y="764706"/>
            <a:ext cx="10089004" cy="5323273"/>
          </a:xfrm>
        </p:spPr>
        <p:txBody>
          <a:bodyPr>
            <a:normAutofit fontScale="92500" lnSpcReduction="20000"/>
          </a:bodyPr>
          <a:lstStyle/>
          <a:p>
            <a:pPr marL="0" indent="0" algn="just">
              <a:buNone/>
              <a:defRPr/>
            </a:pPr>
            <a:r>
              <a:rPr lang="sr-Latn-RS" sz="3300" dirty="0">
                <a:latin typeface="+mj-lt"/>
                <a:cs typeface="Calibri" pitchFamily="34" charset="0"/>
              </a:rPr>
              <a:t>Pravno uređenje JPP u svakoj državi zavisi o tome kako je JPP definisano.</a:t>
            </a:r>
          </a:p>
          <a:p>
            <a:pPr marL="0" indent="0" algn="just">
              <a:buNone/>
              <a:defRPr/>
            </a:pPr>
            <a:r>
              <a:rPr lang="sr-Latn-RS" u="sng" dirty="0">
                <a:latin typeface="+mj-lt"/>
                <a:cs typeface="Calibri" pitchFamily="34" charset="0"/>
              </a:rPr>
              <a:t>Pravna rešenje mogu da budu</a:t>
            </a:r>
            <a:r>
              <a:rPr lang="sr-Latn-RS" dirty="0">
                <a:latin typeface="+mj-lt"/>
                <a:cs typeface="Calibri" pitchFamily="34" charset="0"/>
              </a:rPr>
              <a:t>: </a:t>
            </a:r>
          </a:p>
          <a:p>
            <a:pPr algn="just">
              <a:buFont typeface="Wingdings" panose="05000000000000000000" pitchFamily="2" charset="2"/>
              <a:buChar char="§"/>
              <a:defRPr/>
            </a:pPr>
            <a:r>
              <a:rPr lang="sr-Latn-RS" dirty="0">
                <a:latin typeface="+mj-lt"/>
                <a:cs typeface="Calibri" pitchFamily="34" charset="0"/>
              </a:rPr>
              <a:t>Zakon o JPP-u koji se odnosi i na javne ugovore i na koncesije (definicija JPP-a se odnosi na oboje).</a:t>
            </a:r>
          </a:p>
          <a:p>
            <a:pPr algn="just">
              <a:buFont typeface="Wingdings" panose="05000000000000000000" pitchFamily="2" charset="2"/>
              <a:buChar char="§"/>
              <a:defRPr/>
            </a:pPr>
            <a:r>
              <a:rPr lang="sr-Latn-RS" dirty="0">
                <a:latin typeface="+mj-lt"/>
                <a:cs typeface="Calibri" pitchFamily="34" charset="0"/>
              </a:rPr>
              <a:t>Zakon o JPP koji se odnosi samo na javne ugovore i Zakon o koncesijama koji se odnosi na koncesije (definicija JPP-a se samo odnosi na javne ugovore).</a:t>
            </a:r>
          </a:p>
          <a:p>
            <a:pPr algn="just">
              <a:buFont typeface="Wingdings" panose="05000000000000000000" pitchFamily="2" charset="2"/>
              <a:buChar char="§"/>
              <a:defRPr/>
            </a:pPr>
            <a:r>
              <a:rPr lang="sr-Latn-RS" dirty="0">
                <a:latin typeface="+mj-lt"/>
                <a:cs typeface="Calibri" pitchFamily="34" charset="0"/>
              </a:rPr>
              <a:t>Samo Zakon o koncesijama koji se odnosi na  koncesije.</a:t>
            </a:r>
          </a:p>
          <a:p>
            <a:pPr algn="just">
              <a:buFont typeface="Wingdings" panose="05000000000000000000" pitchFamily="2" charset="2"/>
              <a:buChar char="§"/>
              <a:defRPr/>
            </a:pPr>
            <a:endParaRPr lang="sr-Latn-RS" dirty="0">
              <a:latin typeface="+mj-lt"/>
              <a:cs typeface="Calibri" pitchFamily="34" charset="0"/>
            </a:endParaRPr>
          </a:p>
          <a:p>
            <a:pPr marL="0" indent="0" algn="just">
              <a:buNone/>
              <a:defRPr/>
            </a:pPr>
            <a:r>
              <a:rPr lang="sr-Latn-RS" dirty="0">
                <a:latin typeface="+mj-lt"/>
                <a:cs typeface="Calibri" pitchFamily="34" charset="0"/>
              </a:rPr>
              <a:t>U svakom slučaju potrebno je </a:t>
            </a:r>
            <a:r>
              <a:rPr lang="sr-Latn-RS" b="1" dirty="0">
                <a:latin typeface="+mj-lt"/>
                <a:cs typeface="Calibri" pitchFamily="34" charset="0"/>
              </a:rPr>
              <a:t>slediti odredbe relevantnih direktiva</a:t>
            </a:r>
            <a:r>
              <a:rPr lang="sr-Latn-RS" dirty="0">
                <a:latin typeface="+mj-lt"/>
                <a:cs typeface="Calibri" pitchFamily="34" charset="0"/>
              </a:rPr>
              <a:t>, naročito u smislu postupaka dodele, izmene ugovora, pravne zaštite te je potrebno JPP (i koncesije) na odgovarajući način </a:t>
            </a:r>
            <a:r>
              <a:rPr lang="sr-Latn-RS" b="1" dirty="0">
                <a:latin typeface="+mj-lt"/>
                <a:cs typeface="Calibri" pitchFamily="34" charset="0"/>
              </a:rPr>
              <a:t>inkorporisati u sistem javnih nabavki određene države. </a:t>
            </a:r>
            <a:endParaRPr lang="sr-Latn-RS" b="1" dirty="0">
              <a:latin typeface="+mj-lt"/>
              <a:cs typeface="Calibri Light" panose="020F0302020204030204" pitchFamily="34" charset="0"/>
            </a:endParaRPr>
          </a:p>
          <a:p>
            <a:pPr>
              <a:buNone/>
              <a:defRPr/>
            </a:pPr>
            <a:r>
              <a:rPr lang="sr-Latn-RS" dirty="0">
                <a:latin typeface="+mj-lt"/>
              </a:rPr>
              <a:t>    </a:t>
            </a:r>
          </a:p>
        </p:txBody>
      </p:sp>
    </p:spTree>
    <p:extLst>
      <p:ext uri="{BB962C8B-B14F-4D97-AF65-F5344CB8AC3E}">
        <p14:creationId xmlns:p14="http://schemas.microsoft.com/office/powerpoint/2010/main" val="227236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809852" y="1"/>
            <a:ext cx="7858148" cy="764704"/>
          </a:xfrm>
        </p:spPr>
        <p:txBody>
          <a:bodyPr>
            <a:normAutofit fontScale="90000"/>
          </a:bodyPr>
          <a:lstStyle/>
          <a:p>
            <a:r>
              <a:rPr lang="en-US" altLang="en-US" sz="3200" dirty="0">
                <a:solidFill>
                  <a:srgbClr val="C00000"/>
                </a:solidFill>
                <a:latin typeface="Calibri Light" pitchFamily="34" charset="0"/>
              </a:rPr>
              <a:t> </a:t>
            </a:r>
            <a:r>
              <a:rPr lang="hr-HR" altLang="en-US" sz="3200" dirty="0">
                <a:solidFill>
                  <a:srgbClr val="C00000"/>
                </a:solidFill>
                <a:latin typeface="Calibri Light" pitchFamily="34" charset="0"/>
              </a:rPr>
              <a:t>                                                        </a:t>
            </a:r>
            <a:br>
              <a:rPr lang="hr-HR" altLang="en-US" sz="3200" dirty="0">
                <a:solidFill>
                  <a:srgbClr val="C00000"/>
                </a:solidFill>
                <a:latin typeface="Calibri Light" pitchFamily="34" charset="0"/>
              </a:rPr>
            </a:br>
            <a:r>
              <a:rPr lang="hr-HR" altLang="en-US" sz="3200" dirty="0">
                <a:solidFill>
                  <a:srgbClr val="C00000"/>
                </a:solidFill>
                <a:latin typeface="Calibri Light" pitchFamily="34" charset="0"/>
              </a:rPr>
              <a:t>                                                          </a:t>
            </a:r>
            <a:r>
              <a:rPr lang="hr-HR" altLang="en-US" sz="4000" b="1" dirty="0">
                <a:solidFill>
                  <a:srgbClr val="C00000"/>
                </a:solidFill>
                <a:latin typeface="Calibri Light" pitchFamily="34" charset="0"/>
              </a:rPr>
              <a:t>JPP u pravu EU </a:t>
            </a:r>
            <a:br>
              <a:rPr lang="hr-HR" altLang="en-US" sz="3200" dirty="0">
                <a:solidFill>
                  <a:schemeClr val="accent3">
                    <a:lumMod val="50000"/>
                  </a:schemeClr>
                </a:solidFill>
                <a:latin typeface="Calibri Light" pitchFamily="34" charset="0"/>
              </a:rPr>
            </a:br>
            <a:endParaRPr lang="en-GB" altLang="en-US" sz="3200" dirty="0">
              <a:solidFill>
                <a:schemeClr val="accent3">
                  <a:lumMod val="50000"/>
                </a:schemeClr>
              </a:solidFill>
              <a:latin typeface="Calibri Light" pitchFamily="34" charset="0"/>
            </a:endParaRPr>
          </a:p>
        </p:txBody>
      </p:sp>
      <p:sp>
        <p:nvSpPr>
          <p:cNvPr id="8195" name="Rectangle 3"/>
          <p:cNvSpPr>
            <a:spLocks noGrp="1" noChangeArrowheads="1"/>
          </p:cNvSpPr>
          <p:nvPr>
            <p:ph sz="quarter" idx="1"/>
          </p:nvPr>
        </p:nvSpPr>
        <p:spPr>
          <a:xfrm>
            <a:off x="562708" y="689811"/>
            <a:ext cx="9730642" cy="5953899"/>
          </a:xfrm>
        </p:spPr>
        <p:txBody>
          <a:bodyPr>
            <a:normAutofit/>
          </a:bodyPr>
          <a:lstStyle/>
          <a:p>
            <a:pPr marL="167005" indent="0" algn="just">
              <a:spcBef>
                <a:spcPts val="600"/>
              </a:spcBef>
              <a:spcAft>
                <a:spcPts val="600"/>
              </a:spcAft>
              <a:buClr>
                <a:schemeClr val="tx1"/>
              </a:buClr>
              <a:buNone/>
              <a:defRPr/>
            </a:pPr>
            <a:r>
              <a:rPr lang="hr-HR" sz="3600" b="1" dirty="0">
                <a:solidFill>
                  <a:srgbClr val="000000"/>
                </a:solidFill>
                <a:latin typeface="Calibri Light" pitchFamily="34" charset="0"/>
              </a:rPr>
              <a:t>JPP na  razini </a:t>
            </a:r>
            <a:r>
              <a:rPr lang="en-US" sz="3600" b="1" dirty="0">
                <a:solidFill>
                  <a:srgbClr val="000000"/>
                </a:solidFill>
                <a:latin typeface="Calibri Light" pitchFamily="34" charset="0"/>
              </a:rPr>
              <a:t>EU:</a:t>
            </a:r>
          </a:p>
          <a:p>
            <a:pPr marL="441325" indent="-274320" algn="just">
              <a:spcBef>
                <a:spcPts val="600"/>
              </a:spcBef>
              <a:spcAft>
                <a:spcPts val="600"/>
              </a:spcAft>
              <a:buClr>
                <a:schemeClr val="tx1"/>
              </a:buClr>
              <a:buFont typeface="Wingdings" pitchFamily="2" charset="2"/>
              <a:buChar char="§"/>
              <a:defRPr/>
            </a:pPr>
            <a:r>
              <a:rPr lang="sr-Latn-RS" sz="2400" dirty="0">
                <a:solidFill>
                  <a:srgbClr val="000000"/>
                </a:solidFill>
                <a:latin typeface="Calibri Light" pitchFamily="34" charset="0"/>
              </a:rPr>
              <a:t>Koristi se kao termin koji opisuje samo specifičnu situaciju kada javni organi i privatni subjekti sarađuju kako bi se zadovoljili javni  interesi.</a:t>
            </a:r>
          </a:p>
          <a:p>
            <a:pPr marL="441325" indent="-274320" algn="just">
              <a:spcBef>
                <a:spcPts val="600"/>
              </a:spcBef>
              <a:spcAft>
                <a:spcPts val="600"/>
              </a:spcAft>
              <a:buClr>
                <a:schemeClr val="tx1"/>
              </a:buClr>
              <a:buFont typeface="Wingdings" pitchFamily="2" charset="2"/>
              <a:buChar char="§"/>
              <a:defRPr/>
            </a:pPr>
            <a:r>
              <a:rPr lang="sr-Latn-RS" sz="2400" dirty="0">
                <a:solidFill>
                  <a:srgbClr val="000000"/>
                </a:solidFill>
                <a:latin typeface="Calibri Light" pitchFamily="34" charset="0"/>
              </a:rPr>
              <a:t>Postoji samo </a:t>
            </a:r>
            <a:r>
              <a:rPr lang="sr-Latn-RS" sz="2400" b="1" dirty="0">
                <a:solidFill>
                  <a:srgbClr val="000000"/>
                </a:solidFill>
                <a:latin typeface="Calibri Light" pitchFamily="34" charset="0"/>
              </a:rPr>
              <a:t>tzv. </a:t>
            </a:r>
            <a:r>
              <a:rPr lang="sr-Latn-RS" sz="2400" b="1" i="1" dirty="0">
                <a:solidFill>
                  <a:srgbClr val="000000"/>
                </a:solidFill>
                <a:latin typeface="Calibri Light" pitchFamily="34" charset="0"/>
              </a:rPr>
              <a:t>soft law </a:t>
            </a:r>
            <a:r>
              <a:rPr lang="sr-Latn-RS" sz="2400" dirty="0">
                <a:solidFill>
                  <a:srgbClr val="000000"/>
                </a:solidFill>
                <a:latin typeface="Calibri Light" pitchFamily="34" charset="0"/>
              </a:rPr>
              <a:t>kao što su Zelena knjiga o javno – privatnom partnerstvu i „komunikacije”.</a:t>
            </a:r>
          </a:p>
          <a:p>
            <a:pPr marL="441325" indent="-274320" algn="just">
              <a:spcBef>
                <a:spcPts val="600"/>
              </a:spcBef>
              <a:spcAft>
                <a:spcPts val="600"/>
              </a:spcAft>
              <a:buClr>
                <a:schemeClr val="tx1"/>
              </a:buClr>
              <a:buFont typeface="Wingdings" pitchFamily="2" charset="2"/>
              <a:buChar char="§"/>
              <a:defRPr/>
            </a:pPr>
            <a:r>
              <a:rPr lang="sr-Latn-RS" sz="2400" b="1" dirty="0">
                <a:solidFill>
                  <a:srgbClr val="000000"/>
                </a:solidFill>
                <a:latin typeface="Calibri Light" pitchFamily="34" charset="0"/>
              </a:rPr>
              <a:t>Ne postoji direktiva </a:t>
            </a:r>
            <a:r>
              <a:rPr lang="sr-Latn-RS" sz="2400" dirty="0">
                <a:solidFill>
                  <a:srgbClr val="000000"/>
                </a:solidFill>
                <a:latin typeface="Calibri Light" pitchFamily="34" charset="0"/>
              </a:rPr>
              <a:t>koja se odnosi striktno na JPP. Svaka država član odlučuje samostalno kako urediti materiju JPP-a.  </a:t>
            </a:r>
          </a:p>
          <a:p>
            <a:pPr marL="441325" indent="-274320" algn="just">
              <a:spcBef>
                <a:spcPts val="600"/>
              </a:spcBef>
              <a:spcAft>
                <a:spcPts val="600"/>
              </a:spcAft>
              <a:buClr>
                <a:schemeClr val="tx1"/>
              </a:buClr>
              <a:buFont typeface="Wingdings" pitchFamily="2" charset="2"/>
              <a:buChar char="§"/>
              <a:defRPr/>
            </a:pPr>
            <a:r>
              <a:rPr lang="sr-Latn-RS" sz="2400" dirty="0">
                <a:solidFill>
                  <a:srgbClr val="000000"/>
                </a:solidFill>
                <a:latin typeface="Calibri Light" pitchFamily="34" charset="0"/>
              </a:rPr>
              <a:t>S obzirom da po svojoj pravnoj prirodi ugovori o JPP-u mogu biti ili javni ugovori ili koncesije, na odgovarajući se način primenjuju </a:t>
            </a:r>
            <a:r>
              <a:rPr lang="sr-Latn-RS" sz="2400" b="1" dirty="0">
                <a:solidFill>
                  <a:srgbClr val="000000"/>
                </a:solidFill>
                <a:latin typeface="Calibri Light" pitchFamily="34" charset="0"/>
              </a:rPr>
              <a:t>EU direktive 2014/23, 24 i 25.</a:t>
            </a:r>
          </a:p>
          <a:p>
            <a:pPr marL="441325" indent="-274320" algn="just">
              <a:spcBef>
                <a:spcPts val="600"/>
              </a:spcBef>
              <a:spcAft>
                <a:spcPts val="600"/>
              </a:spcAft>
              <a:buClr>
                <a:schemeClr val="tx1"/>
              </a:buClr>
              <a:buFont typeface="Wingdings" pitchFamily="2" charset="2"/>
              <a:buChar char="§"/>
              <a:defRPr/>
            </a:pPr>
            <a:r>
              <a:rPr lang="sr-Latn-RS" sz="2400" b="1" dirty="0">
                <a:solidFill>
                  <a:srgbClr val="000000"/>
                </a:solidFill>
                <a:latin typeface="Calibri Light" pitchFamily="34" charset="0"/>
              </a:rPr>
              <a:t>Presude Evropskog suda pravde</a:t>
            </a:r>
            <a:r>
              <a:rPr lang="sr-Latn-RS" sz="2400" dirty="0">
                <a:solidFill>
                  <a:srgbClr val="000000"/>
                </a:solidFill>
                <a:latin typeface="Calibri Light" pitchFamily="34" charset="0"/>
              </a:rPr>
              <a:t>, uglavnom vezane za definisanje koncesija  (npr </a:t>
            </a:r>
            <a:r>
              <a:rPr lang="en-US" sz="2400" dirty="0">
                <a:solidFill>
                  <a:srgbClr val="000000"/>
                </a:solidFill>
                <a:latin typeface="Calibri Light" pitchFamily="34" charset="0"/>
              </a:rPr>
              <a:t>C-300/07</a:t>
            </a:r>
            <a:r>
              <a:rPr lang="hr-HR" sz="2400" dirty="0">
                <a:solidFill>
                  <a:srgbClr val="000000"/>
                </a:solidFill>
                <a:latin typeface="Calibri Light" pitchFamily="34" charset="0"/>
              </a:rPr>
              <a:t> </a:t>
            </a:r>
            <a:r>
              <a:rPr lang="en-US" sz="2400" dirty="0">
                <a:solidFill>
                  <a:srgbClr val="000000"/>
                </a:solidFill>
                <a:latin typeface="Calibri Light" pitchFamily="34" charset="0"/>
              </a:rPr>
              <a:t>“Orthopädie Schuhtechnik”</a:t>
            </a:r>
            <a:r>
              <a:rPr lang="hr-HR" sz="2400" dirty="0">
                <a:solidFill>
                  <a:srgbClr val="000000"/>
                </a:solidFill>
                <a:latin typeface="Calibri Light" pitchFamily="34" charset="0"/>
              </a:rPr>
              <a:t>, C-206/08 “WAZV, C-196/08 “Acoset SpA, C-536/07 “Köln Messe” itd.). </a:t>
            </a:r>
            <a:endParaRPr lang="sr-Latn-RS" sz="2400" dirty="0">
              <a:solidFill>
                <a:srgbClr val="000000"/>
              </a:solidFill>
              <a:latin typeface="Calibri Light" pitchFamily="34" charset="0"/>
            </a:endParaRPr>
          </a:p>
          <a:p>
            <a:pPr marL="441325" indent="-274320" algn="just">
              <a:spcBef>
                <a:spcPts val="600"/>
              </a:spcBef>
              <a:spcAft>
                <a:spcPts val="600"/>
              </a:spcAft>
              <a:buClr>
                <a:schemeClr val="tx1"/>
              </a:buClr>
              <a:buFont typeface="Wingdings" pitchFamily="2" charset="2"/>
              <a:buChar char="§"/>
              <a:defRPr/>
            </a:pPr>
            <a:endParaRPr lang="sr-Latn-RS" dirty="0">
              <a:solidFill>
                <a:srgbClr val="000000"/>
              </a:solidFill>
              <a:latin typeface="Calibri Light" pitchFamily="34" charset="0"/>
            </a:endParaRPr>
          </a:p>
          <a:p>
            <a:pPr marL="441325" indent="-274320">
              <a:lnSpc>
                <a:spcPct val="70000"/>
              </a:lnSpc>
              <a:spcBef>
                <a:spcPts val="580"/>
              </a:spcBef>
              <a:buNone/>
              <a:defRPr/>
            </a:pPr>
            <a:endParaRPr lang="en-US" dirty="0"/>
          </a:p>
        </p:txBody>
      </p:sp>
    </p:spTree>
    <p:extLst>
      <p:ext uri="{BB962C8B-B14F-4D97-AF65-F5344CB8AC3E}">
        <p14:creationId xmlns:p14="http://schemas.microsoft.com/office/powerpoint/2010/main" val="1409992891"/>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9663" y="1"/>
            <a:ext cx="7860631" cy="636591"/>
          </a:xfrm>
        </p:spPr>
        <p:txBody>
          <a:bodyPr>
            <a:normAutofit/>
          </a:bodyPr>
          <a:lstStyle/>
          <a:p>
            <a:r>
              <a:rPr lang="hr-HR" sz="3600" dirty="0">
                <a:solidFill>
                  <a:srgbClr val="C00000"/>
                </a:solidFill>
              </a:rPr>
              <a:t>                                              </a:t>
            </a:r>
            <a:r>
              <a:rPr lang="hr-HR" sz="3600" b="1" dirty="0">
                <a:solidFill>
                  <a:srgbClr val="C00000"/>
                </a:solidFill>
              </a:rPr>
              <a:t>Definicija JPP-a</a:t>
            </a:r>
            <a:endParaRPr lang="en-US" sz="3600" b="1" dirty="0">
              <a:solidFill>
                <a:srgbClr val="C00000"/>
              </a:solidFill>
            </a:endParaRPr>
          </a:p>
        </p:txBody>
      </p:sp>
      <p:sp>
        <p:nvSpPr>
          <p:cNvPr id="3" name="Content Placeholder 2"/>
          <p:cNvSpPr>
            <a:spLocks noGrp="1"/>
          </p:cNvSpPr>
          <p:nvPr>
            <p:ph idx="1"/>
          </p:nvPr>
        </p:nvSpPr>
        <p:spPr>
          <a:xfrm>
            <a:off x="710293" y="791936"/>
            <a:ext cx="9850204" cy="5103538"/>
          </a:xfrm>
        </p:spPr>
        <p:txBody>
          <a:bodyPr>
            <a:normAutofit lnSpcReduction="10000"/>
          </a:bodyPr>
          <a:lstStyle/>
          <a:p>
            <a:pPr algn="just">
              <a:buFont typeface="Wingdings" panose="05000000000000000000" pitchFamily="2" charset="2"/>
              <a:buChar char="§"/>
            </a:pPr>
            <a:r>
              <a:rPr lang="sr-Latn-RS" dirty="0">
                <a:latin typeface="+mj-lt"/>
              </a:rPr>
              <a:t>Dugoročni ugovorni odnos između javnog subjekta i privatnog partnera predmet </a:t>
            </a:r>
            <a:r>
              <a:rPr lang="sr-Latn-RS" b="1" dirty="0">
                <a:latin typeface="+mj-lt"/>
              </a:rPr>
              <a:t>kojeg je izgradnja (unapređenje) javne infrastrukture i/ili pružanje javnih usluga </a:t>
            </a:r>
            <a:r>
              <a:rPr lang="sr-Latn-RS" dirty="0">
                <a:latin typeface="+mj-lt"/>
              </a:rPr>
              <a:t>u kojima privatni partner preuzima odgovornosti (i rizike!) kao što su: projektovanje, finansiranje, izgradnja, održavanje, upravljanje, pružanje javnih usluga.</a:t>
            </a:r>
          </a:p>
          <a:p>
            <a:pPr algn="just">
              <a:buFont typeface="Wingdings" panose="05000000000000000000" pitchFamily="2" charset="2"/>
              <a:buChar char="§"/>
            </a:pPr>
            <a:endParaRPr lang="sr-Latn-RS" dirty="0">
              <a:latin typeface="+mj-lt"/>
            </a:endParaRPr>
          </a:p>
          <a:p>
            <a:pPr algn="just">
              <a:buFont typeface="Wingdings" panose="05000000000000000000" pitchFamily="2" charset="2"/>
              <a:buChar char="§"/>
            </a:pPr>
            <a:r>
              <a:rPr lang="sr-Latn-RS" dirty="0">
                <a:latin typeface="+mj-lt"/>
              </a:rPr>
              <a:t>JPP se koristi za </a:t>
            </a:r>
            <a:r>
              <a:rPr lang="sr-Latn-RS" b="1" dirty="0">
                <a:latin typeface="+mj-lt"/>
              </a:rPr>
              <a:t>nabavku </a:t>
            </a:r>
            <a:r>
              <a:rPr lang="sr-Latn-RS" dirty="0">
                <a:latin typeface="+mj-lt"/>
              </a:rPr>
              <a:t>javne infrastrukture (radova) i/ili javnih usluga (JPP je metoda nabavke). </a:t>
            </a:r>
          </a:p>
          <a:p>
            <a:pPr algn="just">
              <a:buFont typeface="Wingdings" panose="05000000000000000000" pitchFamily="2" charset="2"/>
              <a:buChar char="§"/>
            </a:pPr>
            <a:endParaRPr lang="sr-Latn-RS" dirty="0">
              <a:latin typeface="+mj-lt"/>
            </a:endParaRPr>
          </a:p>
          <a:p>
            <a:pPr algn="just">
              <a:buFont typeface="Wingdings" panose="05000000000000000000" pitchFamily="2" charset="2"/>
              <a:buChar char="§"/>
            </a:pPr>
            <a:r>
              <a:rPr lang="sr-Latn-RS" dirty="0">
                <a:latin typeface="+mj-lt"/>
              </a:rPr>
              <a:t>JPP podrazumeva uključivanje investitora i raznih podugovarača u okviru jednog projekta - korišćenje „društva posebne namene“ (shema projektnog finansiranja). </a:t>
            </a:r>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5050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2884" y="216567"/>
            <a:ext cx="7814284" cy="627495"/>
          </a:xfrm>
        </p:spPr>
        <p:txBody>
          <a:bodyPr>
            <a:normAutofit fontScale="90000"/>
          </a:bodyPr>
          <a:lstStyle/>
          <a:p>
            <a:r>
              <a:rPr lang="hr-HR" sz="3600" dirty="0">
                <a:solidFill>
                  <a:srgbClr val="C00000"/>
                </a:solidFill>
              </a:rPr>
              <a:t>                                                    </a:t>
            </a:r>
            <a:r>
              <a:rPr lang="hr-HR" sz="4000" b="1" dirty="0">
                <a:solidFill>
                  <a:srgbClr val="C00000"/>
                </a:solidFill>
              </a:rPr>
              <a:t>Modeli JPP-a</a:t>
            </a:r>
            <a:endParaRPr lang="en-GB" sz="4000" b="1" dirty="0">
              <a:solidFill>
                <a:srgbClr val="C00000"/>
              </a:solidFill>
            </a:endParaRPr>
          </a:p>
        </p:txBody>
      </p:sp>
      <p:sp>
        <p:nvSpPr>
          <p:cNvPr id="3" name="Content Placeholder 2"/>
          <p:cNvSpPr>
            <a:spLocks noGrp="1"/>
          </p:cNvSpPr>
          <p:nvPr>
            <p:ph idx="1"/>
          </p:nvPr>
        </p:nvSpPr>
        <p:spPr>
          <a:xfrm>
            <a:off x="742950" y="979714"/>
            <a:ext cx="9694218" cy="5878286"/>
          </a:xfrm>
        </p:spPr>
        <p:txBody>
          <a:bodyPr>
            <a:normAutofit/>
          </a:bodyPr>
          <a:lstStyle/>
          <a:p>
            <a:pPr marL="514350" indent="-514350" algn="just">
              <a:buFont typeface="+mj-lt"/>
              <a:buAutoNum type="arabicPeriod"/>
            </a:pPr>
            <a:r>
              <a:rPr lang="sr-Latn-RS" b="1" dirty="0">
                <a:latin typeface="+mj-lt"/>
              </a:rPr>
              <a:t>Projekti JPP-a zasnovani na raspoloživosti</a:t>
            </a:r>
            <a:r>
              <a:rPr lang="sr-Latn-RS" dirty="0">
                <a:latin typeface="+mj-lt"/>
              </a:rPr>
              <a:t>: privatni partner osigurava finansiranje, projektuje, gradi javnu infrastrukturu i odgovoran je za održavanje i upravljanje zgradom - javni partner je odgovoran za pružanje javnih usluga; </a:t>
            </a:r>
            <a:r>
              <a:rPr lang="sr-Latn-RS" b="1" dirty="0">
                <a:latin typeface="+mj-lt"/>
              </a:rPr>
              <a:t>javni partner plaća naknadu za raspoloživost </a:t>
            </a:r>
            <a:r>
              <a:rPr lang="sr-Latn-RS" dirty="0">
                <a:latin typeface="+mj-lt"/>
              </a:rPr>
              <a:t>privatnom partneru.</a:t>
            </a:r>
          </a:p>
          <a:p>
            <a:pPr marL="514350" indent="-514350" algn="just">
              <a:buFont typeface="+mj-lt"/>
              <a:buAutoNum type="arabicPeriod"/>
            </a:pPr>
            <a:endParaRPr lang="sr-Latn-RS" dirty="0">
              <a:latin typeface="+mj-lt"/>
            </a:endParaRPr>
          </a:p>
          <a:p>
            <a:pPr marL="514350" indent="-514350" algn="just">
              <a:buFont typeface="+mj-lt"/>
              <a:buAutoNum type="arabicPeriod"/>
            </a:pPr>
            <a:r>
              <a:rPr lang="sr-Latn-RS" b="1" dirty="0">
                <a:latin typeface="+mj-lt"/>
              </a:rPr>
              <a:t>Projekti JPP-a zasnovani na potražnji</a:t>
            </a:r>
            <a:r>
              <a:rPr lang="sr-Latn-RS" dirty="0">
                <a:latin typeface="+mj-lt"/>
              </a:rPr>
              <a:t>: privatni partner osigurava finansiranje, projektuje, gradi, održava i upravlja zgradom ALI istovremeno pruža i usluge (javne i komercijalne) krajnjim korisnicima; privatni partner se namiruje </a:t>
            </a:r>
            <a:r>
              <a:rPr lang="sr-Latn-RS" b="1" dirty="0">
                <a:latin typeface="+mj-lt"/>
              </a:rPr>
              <a:t>od strane krajnjih korisnika </a:t>
            </a:r>
            <a:r>
              <a:rPr lang="sr-Latn-RS" dirty="0">
                <a:latin typeface="+mj-lt"/>
              </a:rPr>
              <a:t>(ili u kombinaciji sa isplatama od javnog partnera).</a:t>
            </a:r>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439534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9615" y="2"/>
            <a:ext cx="8309122" cy="649704"/>
          </a:xfrm>
        </p:spPr>
        <p:txBody>
          <a:bodyPr>
            <a:normAutofit/>
          </a:bodyPr>
          <a:lstStyle/>
          <a:p>
            <a:r>
              <a:rPr lang="hr-HR" sz="3600" b="1" dirty="0">
                <a:solidFill>
                  <a:srgbClr val="C00000"/>
                </a:solidFill>
              </a:rPr>
              <a:t>                                    JPP u smislu EU direktiva </a:t>
            </a:r>
            <a:endParaRPr lang="en-US" sz="3600" b="1" dirty="0">
              <a:solidFill>
                <a:srgbClr val="C00000"/>
              </a:solidFill>
            </a:endParaRPr>
          </a:p>
        </p:txBody>
      </p:sp>
      <p:sp>
        <p:nvSpPr>
          <p:cNvPr id="3" name="Content Placeholder 2"/>
          <p:cNvSpPr>
            <a:spLocks noGrp="1"/>
          </p:cNvSpPr>
          <p:nvPr>
            <p:ph idx="1"/>
          </p:nvPr>
        </p:nvSpPr>
        <p:spPr>
          <a:xfrm>
            <a:off x="545431" y="761913"/>
            <a:ext cx="10403305" cy="5205750"/>
          </a:xfrm>
        </p:spPr>
        <p:txBody>
          <a:bodyPr>
            <a:normAutofit lnSpcReduction="10000"/>
          </a:bodyPr>
          <a:lstStyle/>
          <a:p>
            <a:pPr marL="514350" indent="-514350" algn="just">
              <a:buFont typeface="+mj-lt"/>
              <a:buAutoNum type="arabicPeriod"/>
            </a:pPr>
            <a:r>
              <a:rPr lang="sr-Latn-RS" dirty="0">
                <a:latin typeface="+mj-lt"/>
              </a:rPr>
              <a:t>Projekti JPP-a zasnovani na raspoloživosti </a:t>
            </a:r>
            <a:r>
              <a:rPr lang="sr-Latn-RS" b="1" dirty="0">
                <a:latin typeface="+mj-lt"/>
              </a:rPr>
              <a:t>su ugovori o javnim nabavkama </a:t>
            </a:r>
            <a:r>
              <a:rPr lang="sr-Latn-RS" dirty="0">
                <a:latin typeface="+mj-lt"/>
              </a:rPr>
              <a:t>za radove/usluge u smislu Direktiva 2014/24/EU (Direktiva o javnim nabavkama) ili 2014/25/EU (Direktiva o javnim nabavkama za sektorske delatnosti).</a:t>
            </a:r>
          </a:p>
          <a:p>
            <a:pPr marL="514350" indent="-514350" algn="just">
              <a:buFont typeface="+mj-lt"/>
              <a:buAutoNum type="arabicPeriod"/>
            </a:pPr>
            <a:endParaRPr lang="sr-Latn-RS" dirty="0">
              <a:latin typeface="+mj-lt"/>
            </a:endParaRPr>
          </a:p>
          <a:p>
            <a:pPr marL="514350" indent="-514350" algn="just">
              <a:buFont typeface="+mj-lt"/>
              <a:buAutoNum type="arabicPeriod"/>
            </a:pPr>
            <a:r>
              <a:rPr lang="sr-Latn-RS" dirty="0">
                <a:latin typeface="+mj-lt"/>
              </a:rPr>
              <a:t>Projekti JPP-a zasnovani na potražnji </a:t>
            </a:r>
            <a:r>
              <a:rPr lang="sr-Latn-RS" b="1" dirty="0">
                <a:latin typeface="+mj-lt"/>
              </a:rPr>
              <a:t>su ugovori o koncesijama </a:t>
            </a:r>
            <a:r>
              <a:rPr lang="sr-Latn-RS" dirty="0">
                <a:latin typeface="+mj-lt"/>
              </a:rPr>
              <a:t>za radove/usluge u smislu Direktive 2014/23/EU (Direktiva o koncesijama).</a:t>
            </a:r>
          </a:p>
          <a:p>
            <a:pPr marL="0" indent="0" algn="just">
              <a:buNone/>
            </a:pPr>
            <a:endParaRPr lang="sr-Latn-RS" dirty="0">
              <a:latin typeface="+mj-lt"/>
            </a:endParaRPr>
          </a:p>
          <a:p>
            <a:pPr marL="0" indent="0" algn="just">
              <a:buNone/>
            </a:pPr>
            <a:r>
              <a:rPr lang="sr-Latn-RS" dirty="0">
                <a:latin typeface="+mj-lt"/>
              </a:rPr>
              <a:t>Ugovori o JPP-u, u smislu direktiva EU mogu biti (u skladu sa primenljivom definicijom JPP-a) ili javni ugovori (za radove/usluge) ili ugovori o koncesijama (za radove/usluge).</a:t>
            </a:r>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771994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9412" y="-1"/>
            <a:ext cx="10307050" cy="633663"/>
          </a:xfrm>
        </p:spPr>
        <p:txBody>
          <a:bodyPr>
            <a:normAutofit fontScale="90000"/>
          </a:bodyPr>
          <a:lstStyle/>
          <a:p>
            <a:r>
              <a:rPr lang="hr-HR" sz="4000" dirty="0"/>
              <a:t>                                     </a:t>
            </a:r>
            <a:r>
              <a:rPr lang="hr-HR" sz="4000" b="1" dirty="0">
                <a:solidFill>
                  <a:srgbClr val="C00000"/>
                </a:solidFill>
              </a:rPr>
              <a:t>Uređenje koncesija prije Direktive </a:t>
            </a:r>
            <a:r>
              <a:rPr lang="en-US" sz="4000" b="1" dirty="0">
                <a:solidFill>
                  <a:srgbClr val="C00000"/>
                </a:solidFill>
              </a:rPr>
              <a:t> </a:t>
            </a:r>
          </a:p>
        </p:txBody>
      </p:sp>
      <p:sp>
        <p:nvSpPr>
          <p:cNvPr id="3" name="Content Placeholder 2"/>
          <p:cNvSpPr>
            <a:spLocks noGrp="1"/>
          </p:cNvSpPr>
          <p:nvPr>
            <p:ph idx="1"/>
          </p:nvPr>
        </p:nvSpPr>
        <p:spPr>
          <a:xfrm>
            <a:off x="778042" y="745958"/>
            <a:ext cx="10499558" cy="5406189"/>
          </a:xfrm>
        </p:spPr>
        <p:txBody>
          <a:bodyPr>
            <a:noAutofit/>
          </a:bodyPr>
          <a:lstStyle/>
          <a:p>
            <a:pPr algn="just">
              <a:buFont typeface="Wingdings" panose="05000000000000000000" pitchFamily="2" charset="2"/>
              <a:buChar char="§"/>
            </a:pPr>
            <a:r>
              <a:rPr lang="sr-Latn-RS" dirty="0">
                <a:latin typeface="+mj-lt"/>
              </a:rPr>
              <a:t>Propisi u većini država članova zasnovani </a:t>
            </a:r>
            <a:r>
              <a:rPr lang="sr-Latn-RS" b="1" dirty="0">
                <a:latin typeface="+mj-lt"/>
              </a:rPr>
              <a:t>na direktivama EU o javnim nabavkama</a:t>
            </a:r>
            <a:r>
              <a:rPr lang="sr-Latn-RS" dirty="0">
                <a:latin typeface="+mj-lt"/>
              </a:rPr>
              <a:t>) 2004/17 i 2004/18 (koncesije za radove).</a:t>
            </a:r>
          </a:p>
          <a:p>
            <a:pPr algn="just">
              <a:buFont typeface="Wingdings" panose="05000000000000000000" pitchFamily="2" charset="2"/>
              <a:buChar char="§"/>
            </a:pPr>
            <a:r>
              <a:rPr lang="sr-Latn-RS" dirty="0">
                <a:latin typeface="+mj-lt"/>
              </a:rPr>
              <a:t> Fragmentirano pokrivanje koncesija za usluge.</a:t>
            </a:r>
          </a:p>
          <a:p>
            <a:pPr algn="just">
              <a:buFont typeface="Wingdings" panose="05000000000000000000" pitchFamily="2" charset="2"/>
              <a:buChar char="§"/>
            </a:pPr>
            <a:r>
              <a:rPr lang="sr-Latn-RS" dirty="0">
                <a:latin typeface="+mj-lt"/>
              </a:rPr>
              <a:t>Međutim, </a:t>
            </a:r>
            <a:r>
              <a:rPr lang="sr-Latn-RS" b="1" dirty="0">
                <a:latin typeface="+mj-lt"/>
              </a:rPr>
              <a:t>principi prava EU primenjuju se </a:t>
            </a:r>
            <a:r>
              <a:rPr lang="sr-Latn-RS" dirty="0">
                <a:latin typeface="+mj-lt"/>
              </a:rPr>
              <a:t>na dodelu ugovora o koncesiji (C-324/98, Telaustria itd.) - transparentnost, jednak tretman.</a:t>
            </a:r>
          </a:p>
          <a:p>
            <a:pPr algn="just">
              <a:buFont typeface="Wingdings" panose="05000000000000000000" pitchFamily="2" charset="2"/>
              <a:buChar char="§"/>
            </a:pPr>
            <a:r>
              <a:rPr lang="sr-Latn-RS" dirty="0">
                <a:latin typeface="+mj-lt"/>
              </a:rPr>
              <a:t>Sprečiti trgovinske barijere - osigurati prekogranični pristup ugovorima o koncesijama.</a:t>
            </a:r>
          </a:p>
          <a:p>
            <a:pPr algn="just">
              <a:buFont typeface="Wingdings" panose="05000000000000000000" pitchFamily="2" charset="2"/>
              <a:buChar char="§"/>
            </a:pPr>
            <a:r>
              <a:rPr lang="sr-Latn-RS" dirty="0">
                <a:latin typeface="+mj-lt"/>
              </a:rPr>
              <a:t>Jasna definicija “koncesija” - razlika od različitih shema za izdavanje dozvola - vrste i nivoi rizika.</a:t>
            </a:r>
          </a:p>
          <a:p>
            <a:pPr algn="just">
              <a:buFont typeface="Wingdings" panose="05000000000000000000" pitchFamily="2" charset="2"/>
              <a:buChar char="§"/>
            </a:pPr>
            <a:r>
              <a:rPr lang="sr-Latn-RS" dirty="0">
                <a:latin typeface="+mj-lt"/>
              </a:rPr>
              <a:t>Ugraditi principe transparentnosti i jednakog tretmana koje je utvrdio Evropski sud pravde.</a:t>
            </a:r>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288099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1980" y="116633"/>
            <a:ext cx="7098632" cy="777925"/>
          </a:xfrm>
        </p:spPr>
        <p:txBody>
          <a:bodyPr>
            <a:noAutofit/>
          </a:bodyPr>
          <a:lstStyle/>
          <a:p>
            <a:r>
              <a:rPr lang="hr-HR" sz="3600" b="1" dirty="0">
                <a:solidFill>
                  <a:srgbClr val="C00000"/>
                </a:solidFill>
              </a:rPr>
              <a:t>                                 Definicija koncesije</a:t>
            </a:r>
            <a:endParaRPr lang="en-GB" sz="3600" b="1" dirty="0">
              <a:solidFill>
                <a:srgbClr val="C00000"/>
              </a:solidFill>
            </a:endParaRPr>
          </a:p>
        </p:txBody>
      </p:sp>
      <p:sp>
        <p:nvSpPr>
          <p:cNvPr id="3" name="Content Placeholder 2"/>
          <p:cNvSpPr>
            <a:spLocks noGrp="1"/>
          </p:cNvSpPr>
          <p:nvPr>
            <p:ph idx="1"/>
          </p:nvPr>
        </p:nvSpPr>
        <p:spPr>
          <a:xfrm>
            <a:off x="537409" y="894558"/>
            <a:ext cx="10507579" cy="5065084"/>
          </a:xfrm>
        </p:spPr>
        <p:txBody>
          <a:bodyPr>
            <a:normAutofit/>
          </a:bodyPr>
          <a:lstStyle/>
          <a:p>
            <a:pPr marL="180975" lvl="1" indent="0" algn="just">
              <a:buNone/>
            </a:pPr>
            <a:r>
              <a:rPr lang="sr-Latn-RS" sz="2800" dirty="0">
                <a:latin typeface="+mj-lt"/>
              </a:rPr>
              <a:t>U smislu Direktive 2014/23/EU „Direktiva o koncesijama“:</a:t>
            </a:r>
          </a:p>
          <a:p>
            <a:pPr marL="442913" lvl="1" algn="just"/>
            <a:endParaRPr lang="sr-Latn-RS" dirty="0">
              <a:latin typeface="+mj-lt"/>
            </a:endParaRPr>
          </a:p>
          <a:p>
            <a:pPr marL="442913" lvl="1" algn="just"/>
            <a:r>
              <a:rPr lang="sr-Latn-RS" b="1" dirty="0">
                <a:latin typeface="+mj-lt"/>
              </a:rPr>
              <a:t>Koncesija za radove </a:t>
            </a:r>
            <a:r>
              <a:rPr lang="sr-Latn-RS" dirty="0">
                <a:latin typeface="+mj-lt"/>
              </a:rPr>
              <a:t>je ugovor kojim se ostvaruje novčani interes a zaključuje se u pisanom obliku, posredstvom kojeg jedan javni naručilac ili sektorski naručilac ili više njih poveravaju izvođenje radova jednom privrednom subjektu ili više njih čija se naknada sastoji isključivo od prava na eksploataciju radova koji su predmet ugovora ili od tog prava i plaćanja.</a:t>
            </a:r>
          </a:p>
          <a:p>
            <a:pPr marL="442913" lvl="1" algn="just"/>
            <a:endParaRPr lang="sr-Latn-RS" b="1" dirty="0">
              <a:latin typeface="+mj-lt"/>
            </a:endParaRPr>
          </a:p>
          <a:p>
            <a:pPr marL="442913" lvl="1" algn="just"/>
            <a:r>
              <a:rPr lang="sr-Latn-RS" b="1" dirty="0">
                <a:latin typeface="+mj-lt"/>
              </a:rPr>
              <a:t>Koncesija za usluge </a:t>
            </a:r>
            <a:r>
              <a:rPr lang="sr-Latn-RS" dirty="0">
                <a:latin typeface="+mj-lt"/>
              </a:rPr>
              <a:t>ugovor kojim se ostvaruje novčani interes, posredstvom kojeg jedan javni naručilac ili sektorski naručilac ili više njih poveravaju pružanje usluga ili upravljanje uslugama koje nisu izvođenje radova jednom privrednom subjektu ili više njih čija se naknada sastoji isključivo od prava na iskorištavanje usluga koje su predmet ugovora ili od tog prava i plaćanja. </a:t>
            </a:r>
            <a:endParaRPr lang="en-US" dirty="0">
              <a:latin typeface="+mj-lt"/>
            </a:endParaRPr>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1552743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3075" y="116633"/>
            <a:ext cx="9152020" cy="777925"/>
          </a:xfrm>
        </p:spPr>
        <p:txBody>
          <a:bodyPr>
            <a:normAutofit/>
          </a:bodyPr>
          <a:lstStyle/>
          <a:p>
            <a:r>
              <a:rPr lang="pl-PL" sz="3200" dirty="0">
                <a:solidFill>
                  <a:srgbClr val="C00000"/>
                </a:solidFill>
              </a:rPr>
              <a:t>                                                       </a:t>
            </a:r>
            <a:r>
              <a:rPr lang="pl-PL" sz="4000" b="1" dirty="0">
                <a:solidFill>
                  <a:srgbClr val="C00000"/>
                </a:solidFill>
              </a:rPr>
              <a:t>Definicija koncesije</a:t>
            </a:r>
            <a:endParaRPr lang="en-GB" sz="4000" b="1" dirty="0">
              <a:solidFill>
                <a:srgbClr val="C00000"/>
              </a:solidFill>
            </a:endParaRPr>
          </a:p>
        </p:txBody>
      </p:sp>
      <p:sp>
        <p:nvSpPr>
          <p:cNvPr id="3" name="Content Placeholder 2"/>
          <p:cNvSpPr>
            <a:spLocks noGrp="1"/>
          </p:cNvSpPr>
          <p:nvPr>
            <p:ph idx="1"/>
          </p:nvPr>
        </p:nvSpPr>
        <p:spPr>
          <a:xfrm>
            <a:off x="609600" y="1034716"/>
            <a:ext cx="10475495" cy="4916905"/>
          </a:xfrm>
        </p:spPr>
        <p:txBody>
          <a:bodyPr>
            <a:normAutofit fontScale="92500" lnSpcReduction="20000"/>
          </a:bodyPr>
          <a:lstStyle/>
          <a:p>
            <a:pPr marL="0" indent="0" algn="just">
              <a:buNone/>
            </a:pPr>
            <a:r>
              <a:rPr lang="sr-Latn-RS" sz="3500" b="1" dirty="0">
                <a:solidFill>
                  <a:prstClr val="black"/>
                </a:solidFill>
                <a:latin typeface="+mj-lt"/>
              </a:rPr>
              <a:t>Prenos operativnog rizika je ključni element koncesije.</a:t>
            </a:r>
            <a:endParaRPr lang="sr-Latn-RS" sz="3500" dirty="0">
              <a:solidFill>
                <a:prstClr val="black"/>
              </a:solidFill>
              <a:latin typeface="+mj-lt"/>
            </a:endParaRPr>
          </a:p>
          <a:p>
            <a:pPr marL="0" indent="0" algn="just">
              <a:buNone/>
            </a:pPr>
            <a:endParaRPr lang="sr-Latn-RS" sz="3500" dirty="0">
              <a:solidFill>
                <a:prstClr val="black"/>
              </a:solidFill>
              <a:latin typeface="+mj-lt"/>
            </a:endParaRPr>
          </a:p>
          <a:p>
            <a:pPr marL="0" indent="0" algn="just">
              <a:buNone/>
            </a:pPr>
            <a:r>
              <a:rPr lang="sr-Latn-RS" sz="3000" dirty="0">
                <a:solidFill>
                  <a:prstClr val="black"/>
                </a:solidFill>
                <a:latin typeface="+mj-lt"/>
              </a:rPr>
              <a:t>Dodela koncesije za radove ili usluge uključuje </a:t>
            </a:r>
            <a:r>
              <a:rPr lang="sr-Latn-RS" sz="3000" b="1" dirty="0">
                <a:solidFill>
                  <a:prstClr val="black"/>
                </a:solidFill>
                <a:latin typeface="+mj-lt"/>
              </a:rPr>
              <a:t>prenos na koncesionara operativnog rizika</a:t>
            </a:r>
            <a:r>
              <a:rPr lang="sr-Latn-RS" sz="3000" dirty="0">
                <a:solidFill>
                  <a:prstClr val="black"/>
                </a:solidFill>
                <a:latin typeface="+mj-lt"/>
              </a:rPr>
              <a:t> u eksploataciji tih radova ili usluga koji obuhvata rizik potražnje ili snabdevanja ili oboje.</a:t>
            </a:r>
          </a:p>
          <a:p>
            <a:pPr marL="0" indent="0" algn="just">
              <a:buNone/>
            </a:pPr>
            <a:endParaRPr lang="sr-Latn-RS" sz="3000" dirty="0">
              <a:solidFill>
                <a:prstClr val="black"/>
              </a:solidFill>
              <a:latin typeface="+mj-lt"/>
            </a:endParaRPr>
          </a:p>
          <a:p>
            <a:pPr marL="0" indent="0" algn="just">
              <a:buNone/>
            </a:pPr>
            <a:r>
              <a:rPr lang="sr-Latn-RS" sz="3000" dirty="0">
                <a:solidFill>
                  <a:prstClr val="black"/>
                </a:solidFill>
                <a:latin typeface="+mj-lt"/>
              </a:rPr>
              <a:t>Smatraće se da koncesionar preuzima operativni rizik kada, u normalnim uslovima poslovanja, </a:t>
            </a:r>
            <a:r>
              <a:rPr lang="sr-Latn-RS" sz="3000" b="1" dirty="0">
                <a:solidFill>
                  <a:prstClr val="black"/>
                </a:solidFill>
                <a:latin typeface="+mj-lt"/>
              </a:rPr>
              <a:t>nije garantovano </a:t>
            </a:r>
            <a:r>
              <a:rPr lang="sr-Latn-RS" sz="3000" dirty="0">
                <a:solidFill>
                  <a:prstClr val="black"/>
                </a:solidFill>
                <a:latin typeface="+mj-lt"/>
              </a:rPr>
              <a:t>da će nadoknaditi ulaganje ili troškove nastale u obavljanju radova ili usluga koje su predmet koncesije. Deo rizika koji se prenosi na koncesionara podrazumeva stvarnu izloženost tržišnim promenama, tako da svaki potencijalni procenjeni gubitak koncesionara ne sme biti samo nominalan ili zanemarljiv. </a:t>
            </a:r>
          </a:p>
          <a:p>
            <a:pPr marL="457200" lvl="1" indent="0" algn="just">
              <a:buNone/>
            </a:pPr>
            <a:endParaRPr lang="en-GB" dirty="0"/>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208946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0063" y="136524"/>
            <a:ext cx="8670069" cy="700188"/>
          </a:xfrm>
        </p:spPr>
        <p:txBody>
          <a:bodyPr>
            <a:normAutofit/>
          </a:bodyPr>
          <a:lstStyle/>
          <a:p>
            <a:r>
              <a:rPr lang="hr-HR" sz="3600" dirty="0">
                <a:solidFill>
                  <a:srgbClr val="C00000"/>
                </a:solidFill>
              </a:rPr>
              <a:t>					      </a:t>
            </a:r>
            <a:r>
              <a:rPr lang="hr-HR" sz="3600" b="1" dirty="0">
                <a:solidFill>
                  <a:srgbClr val="C00000"/>
                </a:solidFill>
              </a:rPr>
              <a:t>Šta nisu koncesije </a:t>
            </a:r>
            <a:endParaRPr lang="en-GB" sz="3600" b="1" dirty="0"/>
          </a:p>
        </p:txBody>
      </p:sp>
      <p:sp>
        <p:nvSpPr>
          <p:cNvPr id="3" name="Content Placeholder 2"/>
          <p:cNvSpPr>
            <a:spLocks noGrp="1"/>
          </p:cNvSpPr>
          <p:nvPr>
            <p:ph idx="1"/>
          </p:nvPr>
        </p:nvSpPr>
        <p:spPr>
          <a:xfrm>
            <a:off x="625642" y="836712"/>
            <a:ext cx="10315073" cy="5195121"/>
          </a:xfrm>
        </p:spPr>
        <p:txBody>
          <a:bodyPr>
            <a:normAutofit/>
          </a:bodyPr>
          <a:lstStyle/>
          <a:p>
            <a:pPr marL="0" indent="0" algn="just">
              <a:buNone/>
            </a:pPr>
            <a:r>
              <a:rPr lang="sr-Latn-RS" sz="3200" b="1" dirty="0">
                <a:latin typeface="+mj-lt"/>
              </a:rPr>
              <a:t>Sistem ovlašćenja ili licenci</a:t>
            </a:r>
            <a:r>
              <a:rPr lang="sr-Latn-RS" sz="3200" dirty="0">
                <a:latin typeface="+mj-lt"/>
              </a:rPr>
              <a:t>, pri čemu javni subjekat uspostavlja:  </a:t>
            </a:r>
          </a:p>
          <a:p>
            <a:pPr marL="514350" indent="-514350" algn="just">
              <a:buFont typeface="+mj-lt"/>
              <a:buAutoNum type="alphaLcParenR"/>
            </a:pPr>
            <a:r>
              <a:rPr lang="sr-Latn-RS" sz="3200" dirty="0">
                <a:latin typeface="+mj-lt"/>
              </a:rPr>
              <a:t>uslove za vršenje privredne aktivnosti, uključujući uslove za obavljanje određene delatnosti; </a:t>
            </a:r>
          </a:p>
          <a:p>
            <a:pPr marL="514350" indent="-514350" algn="just">
              <a:buFont typeface="+mj-lt"/>
              <a:buAutoNum type="alphaLcParenR"/>
            </a:pPr>
            <a:r>
              <a:rPr lang="sr-Latn-RS" sz="3200" dirty="0">
                <a:latin typeface="+mj-lt"/>
              </a:rPr>
              <a:t>pravo obavljanja određene delatnosti biće odobreno obično na zahtev privrednog subjekta a ne na inicijativu javnog subjekta; i</a:t>
            </a:r>
          </a:p>
          <a:p>
            <a:pPr marL="514350" indent="-514350" algn="just">
              <a:buFont typeface="+mj-lt"/>
              <a:buAutoNum type="alphaLcParenR"/>
            </a:pPr>
            <a:r>
              <a:rPr lang="sr-Latn-RS" sz="3200" dirty="0">
                <a:latin typeface="+mj-lt"/>
              </a:rPr>
              <a:t>privredni subjekat ostaje slobodan da se povuče iz pružanja radova ili usluga.</a:t>
            </a:r>
          </a:p>
        </p:txBody>
      </p:sp>
      <p:sp>
        <p:nvSpPr>
          <p:cNvPr id="4" name="Slide Number Placeholder 3"/>
          <p:cNvSpPr>
            <a:spLocks noGrp="1"/>
          </p:cNvSpPr>
          <p:nvPr>
            <p:ph type="sldNum" sz="quarter" idx="12"/>
          </p:nvPr>
        </p:nvSpPr>
        <p:spPr/>
        <p:txBody>
          <a:bodyPr/>
          <a:lstStyle/>
          <a:p>
            <a:fld id="{9C5002D8-155A-4159-90CF-92B7646DAE9E}"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4184534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_SIGMA_Presentation_Eng_3April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PA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TotalTime>
  <Words>1339</Words>
  <Application>Microsoft Office PowerPoint</Application>
  <PresentationFormat>Widescreen</PresentationFormat>
  <Paragraphs>86</Paragraphs>
  <Slides>12</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Arial Narrow</vt:lpstr>
      <vt:lpstr>Calibri</vt:lpstr>
      <vt:lpstr>Calibri Light</vt:lpstr>
      <vt:lpstr>Times New Roman</vt:lpstr>
      <vt:lpstr>Wingdings</vt:lpstr>
      <vt:lpstr>Office Theme</vt:lpstr>
      <vt:lpstr>Template_SIGMA_Presentation_Eng_3April14</vt:lpstr>
      <vt:lpstr>Project “Support for further improvement of Public Procurement system in Serbia”, IPA 2013</vt:lpstr>
      <vt:lpstr>                                                                                                                    JPP u pravu EU  </vt:lpstr>
      <vt:lpstr>                                              Definicija JPP-a</vt:lpstr>
      <vt:lpstr>                                                    Modeli JPP-a</vt:lpstr>
      <vt:lpstr>                                    JPP u smislu EU direktiva </vt:lpstr>
      <vt:lpstr>                                     Uređenje koncesija prije Direktive  </vt:lpstr>
      <vt:lpstr>                                 Definicija koncesije</vt:lpstr>
      <vt:lpstr>                                                       Definicija koncesije</vt:lpstr>
      <vt:lpstr>           Šta nisu koncesije </vt:lpstr>
      <vt:lpstr>          Šta nisu koncesije </vt:lpstr>
      <vt:lpstr>Sažetak</vt:lpstr>
      <vt:lpstr>                                                  Sažetak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Jelena Andjelkovic</dc:creator>
  <cp:lastModifiedBy>Mario Turković</cp:lastModifiedBy>
  <cp:revision>22</cp:revision>
  <dcterms:created xsi:type="dcterms:W3CDTF">2018-01-15T12:51:57Z</dcterms:created>
  <dcterms:modified xsi:type="dcterms:W3CDTF">2019-01-21T13:49:37Z</dcterms:modified>
</cp:coreProperties>
</file>