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8"/>
  </p:notesMasterIdLst>
  <p:handoutMasterIdLst>
    <p:handoutMasterId r:id="rId38"/>
  </p:handoutMasterIdLst>
  <p:sldIdLst>
    <p:sldId id="256" r:id="rId4"/>
    <p:sldId id="260" r:id="rId5"/>
    <p:sldId id="258" r:id="rId6"/>
    <p:sldId id="262" r:id="rId7"/>
    <p:sldId id="263" r:id="rId9"/>
    <p:sldId id="266" r:id="rId10"/>
    <p:sldId id="267" r:id="rId11"/>
    <p:sldId id="289" r:id="rId12"/>
    <p:sldId id="290" r:id="rId13"/>
    <p:sldId id="291" r:id="rId14"/>
    <p:sldId id="268" r:id="rId15"/>
    <p:sldId id="269" r:id="rId16"/>
    <p:sldId id="264" r:id="rId17"/>
    <p:sldId id="270" r:id="rId18"/>
    <p:sldId id="271" r:id="rId19"/>
    <p:sldId id="265" r:id="rId20"/>
    <p:sldId id="272" r:id="rId21"/>
    <p:sldId id="273" r:id="rId22"/>
    <p:sldId id="274" r:id="rId23"/>
    <p:sldId id="261" r:id="rId24"/>
    <p:sldId id="275" r:id="rId25"/>
    <p:sldId id="279" r:id="rId26"/>
    <p:sldId id="277" r:id="rId27"/>
    <p:sldId id="281" r:id="rId28"/>
    <p:sldId id="282" r:id="rId29"/>
    <p:sldId id="280" r:id="rId30"/>
    <p:sldId id="284" r:id="rId31"/>
    <p:sldId id="285" r:id="rId32"/>
    <p:sldId id="286" r:id="rId33"/>
    <p:sldId id="283" r:id="rId34"/>
    <p:sldId id="287" r:id="rId35"/>
    <p:sldId id="276" r:id="rId36"/>
    <p:sldId id="259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" Target="slides/slide1.xml"/><Relationship Id="rId39" Type="http://schemas.openxmlformats.org/officeDocument/2006/relationships/presProps" Target="presProps.xml"/><Relationship Id="rId38" Type="http://schemas.openxmlformats.org/officeDocument/2006/relationships/handoutMaster" Target="handoutMasters/handoutMaster1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7F86C-6F5B-4F38-A6EA-EE5C71EDA54C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F51E0-D0AC-4D64-811B-284E3257DD2E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1E34-BA84-4FC4-A2E2-1BFB38B7B933}" type="datetimeFigureOut">
              <a:rPr lang="en-GB" smtClean="0"/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C1FED-1361-43BE-ADD0-3B622E2F596F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en-US" altLang="en-US" b="1" dirty="0" err="1">
                <a:sym typeface="+mn-ea"/>
              </a:rPr>
              <a:t>olakšati</a:t>
            </a:r>
            <a:r>
              <a:rPr lang="en-US" altLang="en-US" b="1" dirty="0">
                <a:sym typeface="+mn-ea"/>
              </a:rPr>
              <a:t> </a:t>
            </a:r>
            <a:r>
              <a:rPr lang="en-US" altLang="en-US" b="1" dirty="0" err="1">
                <a:sym typeface="+mn-ea"/>
              </a:rPr>
              <a:t>tranziciju</a:t>
            </a:r>
            <a:r>
              <a:rPr lang="en-US" altLang="en-US" b="1" dirty="0">
                <a:sym typeface="+mn-ea"/>
              </a:rPr>
              <a:t> </a:t>
            </a:r>
            <a:r>
              <a:rPr lang="en-US" altLang="en-US" b="1" dirty="0" err="1">
                <a:sym typeface="+mn-ea"/>
              </a:rPr>
              <a:t>važeći</a:t>
            </a:r>
            <a:r>
              <a:rPr lang="en-US" altLang="en-US" b="1" dirty="0">
                <a:sym typeface="+mn-ea"/>
              </a:rPr>
              <a:t> ZJN -</a:t>
            </a:r>
            <a:r>
              <a:rPr lang="en-US" altLang="en-US" b="1" dirty="0">
                <a:latin typeface="Noto Sans" panose="020B0502040504020204" charset="0"/>
                <a:ea typeface="Noto Sans" panose="020B0502040504020204" charset="0"/>
                <a:sym typeface="+mn-ea"/>
              </a:rPr>
              <a:t>&gt;</a:t>
            </a:r>
            <a:r>
              <a:rPr lang="en-US" altLang="en-US" b="1" dirty="0">
                <a:sym typeface="+mn-ea"/>
              </a:rPr>
              <a:t> </a:t>
            </a:r>
            <a:r>
              <a:rPr lang="en-US" altLang="en-US" b="1" dirty="0" err="1">
                <a:sym typeface="+mn-ea"/>
              </a:rPr>
              <a:t>novi</a:t>
            </a:r>
            <a:r>
              <a:rPr lang="en-US" altLang="en-US" b="1" dirty="0">
                <a:sym typeface="+mn-ea"/>
              </a:rPr>
              <a:t> ZJN</a:t>
            </a:r>
            <a:endParaRPr lang="en-US" altLang="en-US" b="1" dirty="0">
              <a:sym typeface="+mn-ea"/>
            </a:endParaRPr>
          </a:p>
          <a:p>
            <a:r>
              <a:rPr lang="en-US" altLang="en-US">
                <a:sym typeface="+mn-ea"/>
              </a:rPr>
              <a:t>Pravilnik o obaveznim elementima konkursne dokumentacije u postupcima javnih nabavki i načinu dokazivanja ispunjenosti uslova</a:t>
            </a:r>
            <a:endParaRPr lang="en-US" altLang="en-US">
              <a:sym typeface="+mn-ea"/>
            </a:endParaRP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en-US"/>
              <a:t>e-licitacije PRILOG V. ZJN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Kada naručioci odluče da sprovedu elektronsku licitaciju, dokumentacija o nabavci mora da sadrži najmanje sledeće informacije:</a:t>
            </a:r>
            <a:endParaRPr lang="en-US" altLang="en-US"/>
          </a:p>
          <a:p>
            <a:r>
              <a:rPr lang="en-US" altLang="en-US"/>
              <a:t>1) elementi čija će vrednosti biti predmet elektronske licitacije, pod uslovom da se takvi elementi mogu kvantifikovati i izraziti u brojčanim vrednostima ili procentima;</a:t>
            </a:r>
            <a:endParaRPr lang="en-US" altLang="en-US"/>
          </a:p>
          <a:p>
            <a:r>
              <a:rPr lang="en-US" altLang="en-US"/>
              <a:t>2) sva ograničenja u pogledu vrednosti koje mogu biti ponuđene, a koje proizilaze iz specifikacija koje se odnose na predmet nabavke;</a:t>
            </a:r>
            <a:endParaRPr lang="en-US" altLang="en-US"/>
          </a:p>
          <a:p>
            <a:r>
              <a:rPr lang="en-US" altLang="en-US"/>
              <a:t>3) informacije koje će u toku elektronske licitacije biti stavljene na raspolaganje ponuđačima i, po potrebi, podatak o tome kada će im one biti stavljene na raspolaganje;</a:t>
            </a:r>
            <a:endParaRPr lang="en-US" altLang="en-US"/>
          </a:p>
          <a:p>
            <a:r>
              <a:rPr lang="en-US" altLang="en-US"/>
              <a:t>4) relevantne informacije o procesu elektronske licitacije;</a:t>
            </a:r>
            <a:endParaRPr lang="en-US" altLang="en-US"/>
          </a:p>
          <a:p>
            <a:r>
              <a:rPr lang="en-US" altLang="en-US"/>
              <a:t>5) uslovi pod kojima će ponuđači moći da se nadmeću, a posebno minimalne razlike koje će se, prema potrebi, zahtevati prilikom nadmetanja;</a:t>
            </a:r>
            <a:endParaRPr lang="en-US" altLang="en-US"/>
          </a:p>
          <a:p>
            <a:r>
              <a:rPr lang="en-US" altLang="en-US"/>
              <a:t>6) relevantne informacije o elektronskoj opremi koja se koristi i modalitetima i tehničkim specifikacijama za povezivanje.</a:t>
            </a: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" altLang="en-US"/>
              <a:t>trgovački običaji i uzance</a:t>
            </a:r>
            <a:endParaRPr lang="" altLang="en-US"/>
          </a:p>
          <a:p>
            <a:r>
              <a:rPr lang="" altLang="en-US"/>
              <a:t>posebni uvjeti za izvršene ugovora -&gt; fidic</a:t>
            </a:r>
            <a:endParaRPr lang="" altLang="en-US"/>
          </a:p>
          <a:p>
            <a:r>
              <a:rPr lang="" altLang="en-US"/>
              <a:t>posjet gradilištu</a:t>
            </a:r>
            <a:endParaRPr lang="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" altLang="en-US"/>
              <a:t>ČL 94. ZJN</a:t>
            </a:r>
            <a:endParaRPr lang="" altLang="en-US"/>
          </a:p>
          <a:p>
            <a:endParaRPr lang="en-US"/>
          </a:p>
          <a:p>
            <a:r>
              <a:rPr lang="en-US"/>
              <a:t>Naručilac može da zahteva od privrednog subjekta da mu dostavi sredstvo obezbeđenja: </a:t>
            </a:r>
            <a:endParaRPr lang="en-US"/>
          </a:p>
          <a:p>
            <a:r>
              <a:rPr lang="en-US"/>
              <a:t> </a:t>
            </a:r>
            <a:endParaRPr lang="en-US"/>
          </a:p>
          <a:p>
            <a:r>
              <a:rPr lang="en-US"/>
              <a:t>1)za ozbiljnost ponude, u slučaju da ponuđač odustane od svoje ponude u roku važenja ponude, ne dostavi dokaze o ispunjenosti kriterijuma za kvalitativni izbor privrednog subjekta u skladu sa članom 119. ovog zakona, neosnovano odbije da zaključi ugovor o javnoj nabavi ili okvirni sporazum ili ne dostavi obezbeđenje za izvršenje ugovora o javnoj nabavci ili okvirnog sporazuma;</a:t>
            </a:r>
            <a:endParaRPr lang="en-US"/>
          </a:p>
          <a:p>
            <a:endParaRPr lang="en-US"/>
          </a:p>
          <a:p>
            <a:r>
              <a:rPr lang="en-US"/>
              <a:t>2)za ispunjenje ugovornih obaveza; </a:t>
            </a:r>
            <a:endParaRPr lang="en-US"/>
          </a:p>
          <a:p>
            <a:r>
              <a:rPr lang="en-US"/>
              <a:t> </a:t>
            </a:r>
            <a:endParaRPr lang="en-US"/>
          </a:p>
          <a:p>
            <a:r>
              <a:rPr lang="en-US"/>
              <a:t>3)za otklanjanje nedostataka u garantnom roku; </a:t>
            </a:r>
            <a:endParaRPr lang="en-US"/>
          </a:p>
          <a:p>
            <a:r>
              <a:rPr lang="en-US"/>
              <a:t> </a:t>
            </a:r>
            <a:endParaRPr lang="en-US"/>
          </a:p>
          <a:p>
            <a:r>
              <a:rPr lang="en-US"/>
              <a:t>4)od odgovornosti za prouzrokovanu štetu ako je nastala u vezi sa obavljanjem određene delatnosti; </a:t>
            </a:r>
            <a:endParaRPr lang="en-US"/>
          </a:p>
          <a:p>
            <a:r>
              <a:rPr lang="en-US"/>
              <a:t> </a:t>
            </a:r>
            <a:endParaRPr lang="en-US"/>
          </a:p>
          <a:p>
            <a:r>
              <a:rPr lang="en-US"/>
              <a:t>5)za povraćaj avansa.</a:t>
            </a:r>
            <a:endParaRPr lang="en-US"/>
          </a:p>
          <a:p>
            <a:r>
              <a:rPr lang="en-US"/>
              <a:t> </a:t>
            </a:r>
            <a:endParaRPr lang="en-US"/>
          </a:p>
          <a:p>
            <a:r>
              <a:rPr lang="en-US"/>
              <a:t>Sredstvo obezbeđenja iz stava 1. tačka 1) ovog člana ne može da bude veće od 3% vrednosti ponude bez poreza na dodatu vrednost. </a:t>
            </a:r>
            <a:endParaRPr lang="en-US"/>
          </a:p>
          <a:p>
            <a:r>
              <a:rPr lang="en-US"/>
              <a:t> </a:t>
            </a:r>
            <a:endParaRPr lang="en-US"/>
          </a:p>
          <a:p>
            <a:r>
              <a:rPr lang="en-US"/>
              <a:t>Sredstvo obezbeđenja iz stava 1. tač. 2) i 3) ovog člana ne može da bude veće od 10% vrednosti ugovora o javnoj nabavci bez poreza na dodatu vrednost. </a:t>
            </a:r>
            <a:endParaRPr lang="en-US"/>
          </a:p>
          <a:p>
            <a:r>
              <a:rPr lang="en-US"/>
              <a:t> </a:t>
            </a:r>
            <a:endParaRPr lang="en-US"/>
          </a:p>
          <a:p>
            <a:r>
              <a:rPr lang="en-US"/>
              <a:t>Sredstvo obezbeđenja iz stava 1. tačka 5) ovog člana mora da bude u visini avansa. </a:t>
            </a:r>
            <a:endParaRPr lang="en-US"/>
          </a:p>
          <a:p>
            <a:r>
              <a:rPr lang="en-US"/>
              <a:t> </a:t>
            </a:r>
            <a:endParaRPr lang="en-US"/>
          </a:p>
          <a:p>
            <a:r>
              <a:rPr lang="en-US"/>
              <a:t>Korisnici budžetskih sredstava koji su uključeni u konsolidovani račun trezora Republike Srbije, a nemaju svoj račun, već rashode i izdatke izvršavaju preko računa izvršenja budžeta Republike Srbije, nisu dužni da dostave sredstvo obezbeđenja koje se zahteva u skladu sa ovim članom.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en-US"/>
              <a:t>automatski - ne sadrži podatke </a:t>
            </a:r>
            <a:r>
              <a:rPr>
                <a:sym typeface="+mn-ea"/>
              </a:rPr>
              <a:t>iz stava 1. tačaka 3., 8., 9., 10., 13., 17.,  20. i 21. ovog člana</a:t>
            </a: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109F-C8F9-4299-AE70-14FEC71746E9}" type="datetime1">
              <a:rPr lang="en-GB" smtClean="0"/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A5F1-F40D-4B9D-B3A2-48575C0CDA60}" type="datetime1">
              <a:rPr lang="en-GB" smtClean="0"/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E5FF-5F39-4CE2-B43F-BD4ABE504A5B}" type="datetime1">
              <a:rPr lang="en-GB" smtClean="0"/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F966-A0F5-473E-9305-68249C44A3E6}" type="datetime1">
              <a:rPr lang="en-GB" smtClean="0"/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31F-E198-4443-AB08-E640041FDF5A}" type="datetime1">
              <a:rPr lang="en-GB" smtClean="0"/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FB3C-E531-42BB-8A13-A5B42F763922}" type="datetime1">
              <a:rPr lang="en-GB" smtClean="0"/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EB1C-9D5E-4F32-A05D-30DFE3A51064}" type="datetime1">
              <a:rPr lang="en-GB" smtClean="0"/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6960-9C60-4E87-8D81-E990DDAC2F3E}" type="datetime1">
              <a:rPr lang="en-GB" smtClean="0"/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FC9-AA78-4C7C-88B4-47C30B3E107F}" type="datetime1">
              <a:rPr lang="en-GB" smtClean="0"/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E5FF-5F39-4CE2-B43F-BD4ABE504A5B}" type="datetime1">
              <a:rPr lang="en-GB" smtClean="0"/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510-73A5-4494-8B47-6A1173904123}" type="datetime1">
              <a:rPr lang="en-GB" smtClean="0"/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109F-C8F9-4299-AE70-14FEC71746E9}" type="datetime1">
              <a:rPr lang="en-GB" smtClean="0"/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A5F1-F40D-4B9D-B3A2-48575C0CDA60}" type="datetime1">
              <a:rPr lang="en-GB" smtClean="0"/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F966-A0F5-473E-9305-68249C44A3E6}" type="datetime1">
              <a:rPr lang="en-GB" smtClean="0"/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31F-E198-4443-AB08-E640041FDF5A}" type="datetime1">
              <a:rPr lang="en-GB" smtClean="0"/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FB3C-E531-42BB-8A13-A5B42F763922}" type="datetime1">
              <a:rPr lang="en-GB" smtClean="0"/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EB1C-9D5E-4F32-A05D-30DFE3A51064}" type="datetime1">
              <a:rPr lang="en-GB" smtClean="0"/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6960-9C60-4E87-8D81-E990DDAC2F3E}" type="datetime1">
              <a:rPr lang="en-GB" smtClean="0"/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FC9-AA78-4C7C-88B4-47C30B3E107F}" type="datetime1">
              <a:rPr lang="en-GB" smtClean="0"/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510-73A5-4494-8B47-6A1173904123}" type="datetime1">
              <a:rPr lang="en-GB" smtClean="0"/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4.png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5" Type="http://schemas.openxmlformats.org/officeDocument/2006/relationships/image" Target="../media/image4.png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0A2E-B6E0-44BE-AB21-9B5CC433611B}" type="datetime1">
              <a:rPr lang="en-GB" smtClean="0"/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A55E-CF04-4431-8C6B-AD140A241692}" type="slidenum">
              <a:rPr lang="en-GB" smtClean="0"/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68" y="6176963"/>
            <a:ext cx="1283784" cy="6691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00" y="6356350"/>
            <a:ext cx="730840" cy="2987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34" y="5893654"/>
            <a:ext cx="2441384" cy="964346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 userDrawn="1"/>
        </p:nvSpPr>
        <p:spPr bwMode="auto">
          <a:xfrm>
            <a:off x="-136322" y="6461761"/>
            <a:ext cx="1866900" cy="2987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80604020202020204" pitchFamily="34" charset="0"/>
                <a:ea typeface="Calibri" panose="020F0502020204030204" pitchFamily="34" charset="0"/>
                <a:cs typeface="Arial" panose="02080604020202020204" pitchFamily="34" charset="0"/>
              </a:rPr>
              <a:t>Republic of Serbia</a:t>
            </a:r>
            <a:endParaRPr lang="en-US" sz="750">
              <a:effectLst/>
              <a:latin typeface="Arial" panose="02080604020202020204" pitchFamily="34" charset="0"/>
              <a:ea typeface="Calibri" panose="020F0502020204030204" pitchFamily="34" charset="0"/>
              <a:cs typeface="Arial" panose="02080604020202020204" pitchFamily="34" charset="0"/>
            </a:endParaRP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80604020202020204" pitchFamily="34" charset="0"/>
                <a:ea typeface="Calibri" panose="020F0502020204030204" pitchFamily="34" charset="0"/>
                <a:cs typeface="Arial" panose="02080604020202020204" pitchFamily="34" charset="0"/>
              </a:rPr>
              <a:t>Public procurement office</a:t>
            </a:r>
            <a:endParaRPr lang="en-US" sz="750">
              <a:effectLst/>
              <a:latin typeface="Arial" panose="02080604020202020204" pitchFamily="34" charset="0"/>
              <a:ea typeface="Calibri" panose="020F0502020204030204" pitchFamily="34" charset="0"/>
              <a:cs typeface="Arial" panose="02080604020202020204" pitchFamily="34" charset="0"/>
            </a:endParaRPr>
          </a:p>
        </p:txBody>
      </p:sp>
      <p:pic>
        <p:nvPicPr>
          <p:cNvPr id="13" name="Picture 12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68" y="5972810"/>
            <a:ext cx="262255" cy="52006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ooter Placeholder 4"/>
          <p:cNvSpPr txBox="1"/>
          <p:nvPr userDrawn="1"/>
        </p:nvSpPr>
        <p:spPr>
          <a:xfrm>
            <a:off x="1658131" y="6375827"/>
            <a:ext cx="895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/>
              <a:t>Implemented by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0A2E-B6E0-44BE-AB21-9B5CC433611B}" type="datetime1">
              <a:rPr lang="en-GB" smtClean="0"/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A55E-CF04-4431-8C6B-AD140A241692}" type="slidenum">
              <a:rPr lang="en-GB" smtClean="0"/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68" y="6176963"/>
            <a:ext cx="1283784" cy="6691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00" y="6356350"/>
            <a:ext cx="730840" cy="2987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34" y="5893654"/>
            <a:ext cx="2441384" cy="964346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 userDrawn="1"/>
        </p:nvSpPr>
        <p:spPr bwMode="auto">
          <a:xfrm>
            <a:off x="-136322" y="6461761"/>
            <a:ext cx="1866900" cy="2987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80604020202020204" pitchFamily="34" charset="0"/>
                <a:ea typeface="Calibri" panose="020F0502020204030204" pitchFamily="34" charset="0"/>
                <a:cs typeface="Arial" panose="02080604020202020204" pitchFamily="34" charset="0"/>
              </a:rPr>
              <a:t>Republic of Serbia</a:t>
            </a:r>
            <a:endParaRPr lang="en-US" sz="750">
              <a:effectLst/>
              <a:latin typeface="Arial" panose="02080604020202020204" pitchFamily="34" charset="0"/>
              <a:ea typeface="Calibri" panose="020F0502020204030204" pitchFamily="34" charset="0"/>
              <a:cs typeface="Arial" panose="02080604020202020204" pitchFamily="34" charset="0"/>
            </a:endParaRP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80604020202020204" pitchFamily="34" charset="0"/>
                <a:ea typeface="Calibri" panose="020F0502020204030204" pitchFamily="34" charset="0"/>
                <a:cs typeface="Arial" panose="02080604020202020204" pitchFamily="34" charset="0"/>
              </a:rPr>
              <a:t>Public procurement office</a:t>
            </a:r>
            <a:endParaRPr lang="en-US" sz="750">
              <a:effectLst/>
              <a:latin typeface="Arial" panose="02080604020202020204" pitchFamily="34" charset="0"/>
              <a:ea typeface="Calibri" panose="020F0502020204030204" pitchFamily="34" charset="0"/>
              <a:cs typeface="Arial" panose="02080604020202020204" pitchFamily="34" charset="0"/>
            </a:endParaRPr>
          </a:p>
        </p:txBody>
      </p:sp>
      <p:pic>
        <p:nvPicPr>
          <p:cNvPr id="13" name="Picture 12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68" y="5972810"/>
            <a:ext cx="262255" cy="52006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ooter Placeholder 4"/>
          <p:cNvSpPr txBox="1"/>
          <p:nvPr userDrawn="1"/>
        </p:nvSpPr>
        <p:spPr>
          <a:xfrm>
            <a:off x="1658131" y="6375827"/>
            <a:ext cx="895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/>
              <a:t>Implemented by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070" y="994410"/>
            <a:ext cx="9547860" cy="72136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altLang="en-US" sz="2000" b="1" dirty="0">
                <a:solidFill>
                  <a:prstClr val="black"/>
                </a:solidFill>
                <a:latin typeface="Calibri"/>
                <a:ea typeface="MS PGothic" panose="020B0600070205080204" pitchFamily="34" charset="-128"/>
              </a:rPr>
              <a:t>Project “Support for further improvement of Public Procurement system in Serbia”, IPA 2013</a:t>
            </a:r>
            <a:endParaRPr lang="en-GB" sz="4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8" y="310972"/>
            <a:ext cx="1190919" cy="1070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054" y="310972"/>
            <a:ext cx="1190918" cy="10920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3611"/>
            <a:ext cx="12218436" cy="845893"/>
          </a:xfrm>
          <a:prstGeom prst="rect">
            <a:avLst/>
          </a:prstGeom>
        </p:spPr>
      </p:pic>
      <p:sp>
        <p:nvSpPr>
          <p:cNvPr id="11" name="Subtitle 2"/>
          <p:cNvSpPr txBox="1"/>
          <p:nvPr/>
        </p:nvSpPr>
        <p:spPr>
          <a:xfrm>
            <a:off x="3806190" y="5222240"/>
            <a:ext cx="4252595" cy="508635"/>
          </a:xfrm>
          <a:prstGeom prst="rect">
            <a:avLst/>
          </a:prstGeom>
        </p:spPr>
        <p:txBody>
          <a:bodyPr vert="horz" lIns="91440" tIns="45720" rIns="91440" bIns="45720" rtlCol="0">
            <a:normAutofit fontScale="7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sr-Latn-RS" b="1" dirty="0">
                <a:ea typeface="Cambria" panose="02040503050406030204" pitchFamily="18" charset="0"/>
                <a:cs typeface="Calibri" panose="020F0502020204030204" pitchFamily="34" charset="0"/>
              </a:rPr>
              <a:t>7</a:t>
            </a:r>
            <a:r>
              <a:rPr lang="hr-HR" altLang="sr-Latn-RS" b="1" dirty="0">
                <a:ea typeface="Cambria" panose="02040503050406030204" pitchFamily="18" charset="0"/>
                <a:cs typeface="Calibri" panose="020F0502020204030204" pitchFamily="34" charset="0"/>
              </a:rPr>
              <a:t>. februara </a:t>
            </a:r>
            <a:r>
              <a:rPr lang="sr-Latn-RS" b="1" dirty="0">
                <a:ea typeface="Cambria" panose="02040503050406030204" pitchFamily="18" charset="0"/>
                <a:cs typeface="Calibri" panose="020F0502020204030204" pitchFamily="34" charset="0"/>
              </a:rPr>
              <a:t>2019., </a:t>
            </a:r>
            <a:r>
              <a:rPr lang="en-US" b="1" dirty="0">
                <a:ea typeface="Cambria" panose="02040503050406030204" pitchFamily="18" charset="0"/>
                <a:cs typeface="Calibri" panose="020F0502020204030204" pitchFamily="34" charset="0"/>
              </a:rPr>
              <a:t>Be</a:t>
            </a:r>
            <a:r>
              <a:rPr lang="sr-Latn-RS" b="1" dirty="0" err="1">
                <a:ea typeface="Cambria" panose="02040503050406030204" pitchFamily="18" charset="0"/>
                <a:cs typeface="Calibri" panose="020F0502020204030204" pitchFamily="34" charset="0"/>
              </a:rPr>
              <a:t>ograd</a:t>
            </a:r>
            <a:endParaRPr lang="en-GB" dirty="0">
              <a:ea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7942" y="2412622"/>
            <a:ext cx="7167716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hr-H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Nacrti </a:t>
            </a:r>
            <a:r>
              <a:rPr lang="hr-HR" sz="28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podzakonskih</a:t>
            </a:r>
            <a:r>
              <a:rPr lang="hr-H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akata u skladu sa nacrtom novog Zakona o javnim nabavkama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894029" y="3956973"/>
            <a:ext cx="6231118" cy="703518"/>
          </a:xfrm>
        </p:spPr>
        <p:txBody>
          <a:bodyPr/>
          <a:lstStyle/>
          <a:p>
            <a:r>
              <a:rPr lang="en-US" altLang="en-GB" dirty="0"/>
              <a:t>Ivan Palčić i Tijana Nikolić</a:t>
            </a:r>
            <a:endParaRPr lang="en-US" alt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en-US" dirty="0"/>
              <a:t>Dinamički sistem nabavke (</a:t>
            </a:r>
            <a:r>
              <a:rPr lang="en-US" altLang="en-US" dirty="0"/>
              <a:t>DSN</a:t>
            </a:r>
            <a:r>
              <a:rPr lang="hr-HR" altLang="en-US" dirty="0"/>
              <a:t>)</a:t>
            </a:r>
            <a:r>
              <a:rPr lang="en-US" altLang="en-US" dirty="0"/>
              <a:t> - </a:t>
            </a:r>
            <a:r>
              <a:rPr lang="en-US" altLang="en-US" dirty="0" err="1"/>
              <a:t>sadržaj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600"/>
              <a:t>informacije o prirodi i procenjenoj količini predviđenih nabavki te, ako postoje, podelu na kategorije dobara, usluga ili radova i karakteristike koje ih opisuju; </a:t>
            </a:r>
            <a:endParaRPr lang="en-US" altLang="en-US" sz="2600"/>
          </a:p>
          <a:p>
            <a:pPr algn="just"/>
            <a:r>
              <a:rPr lang="en-US" altLang="en-US" sz="2600"/>
              <a:t>informacije o planiranom periodu trajanja sistema</a:t>
            </a:r>
            <a:endParaRPr lang="en-US" altLang="en-US" sz="2600"/>
          </a:p>
          <a:p>
            <a:pPr algn="just"/>
            <a:r>
              <a:rPr lang="en-US" altLang="en-US" sz="2600"/>
              <a:t>ako je to moguće, informacije o vrednosti ili redu veličine i učestalosti ugovora koji se dodeljuju</a:t>
            </a:r>
            <a:endParaRPr lang="en-US" altLang="en-US" sz="2600"/>
          </a:p>
          <a:p>
            <a:pPr algn="just"/>
            <a:r>
              <a:rPr lang="en-US" altLang="en-US" sz="2600"/>
              <a:t>sve potrebne informacije u vezi sa sistemom dinamične nabavke, uključujući informacije kako se sistem dinamične nabavke vodi, elektronsku opremu koja se koristi i tehničke priključke i specifikacije</a:t>
            </a:r>
            <a:endParaRPr lang="en-US" altLang="en-US" sz="2600"/>
          </a:p>
          <a:p>
            <a:pPr algn="just"/>
            <a:r>
              <a:rPr lang="en-US" altLang="en-US" sz="2600"/>
              <a:t>duži rok za ocenu prijava koji naručilac namerava da primeni</a:t>
            </a:r>
            <a:endParaRPr lang="en-US" altLang="en-US" sz="2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Fakultativni</a:t>
            </a:r>
            <a:r>
              <a:rPr lang="en-US" altLang="en-US" dirty="0"/>
              <a:t> </a:t>
            </a:r>
            <a:r>
              <a:rPr lang="en-US" altLang="en-US" dirty="0" err="1"/>
              <a:t>elementi</a:t>
            </a:r>
            <a:r>
              <a:rPr lang="en-US" altLang="en-US" dirty="0"/>
              <a:t> </a:t>
            </a:r>
            <a:r>
              <a:rPr lang="hr-HR" altLang="en-US" dirty="0"/>
              <a:t>KD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altLang="en-US"/>
              <a:t>Konkursna dokumentacija može da sadrži i druge elemente koji su, s obzirom na predmet javne nabavke, neophodni za pripremu i podnošenje ponuda i prijava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>
                <a:sym typeface="+mn-ea"/>
              </a:rPr>
              <a:t>Bliže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uređenje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sadržaja</a:t>
            </a:r>
            <a:r>
              <a:rPr lang="en-US" altLang="en-US" dirty="0">
                <a:sym typeface="+mn-ea"/>
              </a:rPr>
              <a:t> </a:t>
            </a:r>
            <a:r>
              <a:rPr lang="hr-HR" altLang="en-US" dirty="0">
                <a:sym typeface="+mn-ea"/>
              </a:rPr>
              <a:t>KD</a:t>
            </a:r>
            <a:endParaRPr lang="en-US" altLang="en-US" dirty="0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/>
            <a:r>
              <a:rPr lang="en-US" altLang="en-US" dirty="0" err="1"/>
              <a:t>Uputstvo</a:t>
            </a:r>
            <a:r>
              <a:rPr lang="en-US" altLang="en-US" dirty="0"/>
              <a:t> </a:t>
            </a:r>
            <a:r>
              <a:rPr lang="en-US" altLang="en-US" dirty="0" err="1"/>
              <a:t>ponuđačima</a:t>
            </a:r>
            <a:r>
              <a:rPr lang="en-US" altLang="en-US" dirty="0"/>
              <a:t> </a:t>
            </a:r>
            <a:r>
              <a:rPr lang="en-US" altLang="en-US" dirty="0" err="1"/>
              <a:t>kako</a:t>
            </a:r>
            <a:r>
              <a:rPr lang="en-US" altLang="en-US" dirty="0"/>
              <a:t> da </a:t>
            </a:r>
            <a:r>
              <a:rPr lang="en-US" altLang="en-US" dirty="0" err="1"/>
              <a:t>sačine</a:t>
            </a:r>
            <a:r>
              <a:rPr lang="en-US" altLang="en-US" dirty="0"/>
              <a:t> </a:t>
            </a:r>
            <a:r>
              <a:rPr lang="en-US" altLang="en-US" dirty="0" err="1"/>
              <a:t>ponudu</a:t>
            </a:r>
            <a:endParaRPr lang="en-US" altLang="en-US" dirty="0"/>
          </a:p>
          <a:p>
            <a:pPr marL="514350" indent="-514350" algn="just"/>
            <a:r>
              <a:rPr lang="en-US" altLang="en-US" dirty="0" err="1"/>
              <a:t>Podaci</a:t>
            </a:r>
            <a:r>
              <a:rPr lang="en-US" altLang="en-US" dirty="0"/>
              <a:t> o </a:t>
            </a:r>
            <a:r>
              <a:rPr lang="en-US" altLang="en-US" dirty="0" err="1"/>
              <a:t>predmetu</a:t>
            </a:r>
            <a:r>
              <a:rPr lang="en-US" altLang="en-US" dirty="0"/>
              <a:t> </a:t>
            </a:r>
            <a:r>
              <a:rPr lang="en-US" altLang="en-US" dirty="0" err="1"/>
              <a:t>nabavke</a:t>
            </a:r>
            <a:r>
              <a:rPr lang="en-US" altLang="en-US" dirty="0"/>
              <a:t>, </a:t>
            </a:r>
            <a:r>
              <a:rPr lang="en-US" altLang="en-US" dirty="0" err="1"/>
              <a:t>kriterijumi</a:t>
            </a:r>
            <a:r>
              <a:rPr lang="en-US" altLang="en-US" dirty="0"/>
              <a:t> </a:t>
            </a:r>
            <a:r>
              <a:rPr lang="en-US" altLang="en-US" dirty="0" err="1"/>
              <a:t>za</a:t>
            </a:r>
            <a:r>
              <a:rPr lang="en-US" altLang="en-US" dirty="0"/>
              <a:t> </a:t>
            </a:r>
            <a:r>
              <a:rPr lang="en-US" altLang="en-US" dirty="0" err="1"/>
              <a:t>dodelu</a:t>
            </a:r>
            <a:r>
              <a:rPr lang="en-US" altLang="en-US" dirty="0"/>
              <a:t> </a:t>
            </a:r>
            <a:r>
              <a:rPr lang="en-US" altLang="en-US" dirty="0" err="1"/>
              <a:t>ugovora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obrasci</a:t>
            </a:r>
            <a:r>
              <a:rPr lang="en-US" altLang="en-US" dirty="0"/>
              <a:t> </a:t>
            </a:r>
            <a:r>
              <a:rPr lang="en-US" altLang="en-US" dirty="0" err="1"/>
              <a:t>dokumenata</a:t>
            </a:r>
            <a:r>
              <a:rPr lang="en-US" altLang="en-US" dirty="0"/>
              <a:t> </a:t>
            </a:r>
            <a:r>
              <a:rPr lang="en-US" altLang="en-US" dirty="0" err="1"/>
              <a:t>koji</a:t>
            </a:r>
            <a:r>
              <a:rPr lang="en-US" altLang="en-US" dirty="0"/>
              <a:t> </a:t>
            </a:r>
            <a:r>
              <a:rPr lang="en-US" altLang="en-US" dirty="0" err="1"/>
              <a:t>čine</a:t>
            </a:r>
            <a:r>
              <a:rPr lang="en-US" altLang="en-US" dirty="0"/>
              <a:t> </a:t>
            </a:r>
            <a:r>
              <a:rPr lang="en-US" altLang="en-US" dirty="0" err="1"/>
              <a:t>sastavni</a:t>
            </a:r>
            <a:r>
              <a:rPr lang="en-US" altLang="en-US" dirty="0"/>
              <a:t> </a:t>
            </a:r>
            <a:r>
              <a:rPr lang="en-US" altLang="en-US" dirty="0" err="1"/>
              <a:t>deo</a:t>
            </a:r>
            <a:r>
              <a:rPr lang="en-US" altLang="en-US" dirty="0"/>
              <a:t> </a:t>
            </a:r>
            <a:r>
              <a:rPr lang="en-US" altLang="en-US" dirty="0" err="1"/>
              <a:t>ponude</a:t>
            </a:r>
            <a:endParaRPr lang="en-US" altLang="en-US" dirty="0"/>
          </a:p>
          <a:p>
            <a:pPr marL="1428750" lvl="2" indent="-514350" algn="just"/>
            <a:r>
              <a:rPr lang="en-US" altLang="en-US" dirty="0" err="1"/>
              <a:t>Obrazac</a:t>
            </a:r>
            <a:r>
              <a:rPr lang="en-US" altLang="en-US" dirty="0"/>
              <a:t> </a:t>
            </a:r>
            <a:r>
              <a:rPr lang="en-US" altLang="en-US" dirty="0" err="1"/>
              <a:t>ponude</a:t>
            </a:r>
            <a:endParaRPr lang="en-US" altLang="en-US" dirty="0"/>
          </a:p>
          <a:p>
            <a:pPr marL="1428750" lvl="2" indent="-514350" algn="just"/>
            <a:r>
              <a:rPr lang="en-US" altLang="en-US" dirty="0" err="1"/>
              <a:t>Obrazac</a:t>
            </a:r>
            <a:r>
              <a:rPr lang="en-US" altLang="en-US" dirty="0"/>
              <a:t> </a:t>
            </a:r>
            <a:r>
              <a:rPr lang="en-US" altLang="en-US" dirty="0" err="1"/>
              <a:t>strukture</a:t>
            </a:r>
            <a:r>
              <a:rPr lang="en-US" altLang="en-US" dirty="0"/>
              <a:t> </a:t>
            </a:r>
            <a:r>
              <a:rPr lang="en-US" altLang="en-US" dirty="0" err="1"/>
              <a:t>ponuđene</a:t>
            </a:r>
            <a:r>
              <a:rPr lang="en-US" altLang="en-US" dirty="0"/>
              <a:t> </a:t>
            </a:r>
            <a:r>
              <a:rPr lang="en-US" altLang="en-US" dirty="0" err="1"/>
              <a:t>cene</a:t>
            </a:r>
            <a:endParaRPr lang="en-US" altLang="en-US" dirty="0"/>
          </a:p>
          <a:p>
            <a:pPr marL="1428750" lvl="2" indent="-514350" algn="just"/>
            <a:r>
              <a:rPr lang="en-US" altLang="en-US" dirty="0" err="1"/>
              <a:t>Obrazac</a:t>
            </a:r>
            <a:r>
              <a:rPr lang="en-US" altLang="en-US" dirty="0"/>
              <a:t> </a:t>
            </a:r>
            <a:r>
              <a:rPr lang="en-US" altLang="en-US" dirty="0" err="1"/>
              <a:t>troškova</a:t>
            </a:r>
            <a:r>
              <a:rPr lang="en-US" altLang="en-US" dirty="0"/>
              <a:t> </a:t>
            </a:r>
            <a:r>
              <a:rPr lang="en-US" altLang="en-US" dirty="0" err="1"/>
              <a:t>pripreme</a:t>
            </a:r>
            <a:r>
              <a:rPr lang="en-US" altLang="en-US" dirty="0"/>
              <a:t> </a:t>
            </a:r>
            <a:r>
              <a:rPr lang="en-US" altLang="en-US" dirty="0" err="1"/>
              <a:t>ponude</a:t>
            </a:r>
            <a:r>
              <a:rPr lang="en-US" altLang="en-US" dirty="0"/>
              <a:t> </a:t>
            </a:r>
            <a:endParaRPr lang="en-US" altLang="en-US" dirty="0"/>
          </a:p>
          <a:p>
            <a:pPr marL="1428750" lvl="2" indent="-514350" algn="just"/>
            <a:r>
              <a:rPr lang="en-US" altLang="en-US" dirty="0" err="1"/>
              <a:t>Izjava</a:t>
            </a:r>
            <a:r>
              <a:rPr lang="en-US" altLang="en-US" dirty="0"/>
              <a:t> o </a:t>
            </a:r>
            <a:r>
              <a:rPr lang="en-US" altLang="en-US" dirty="0" err="1"/>
              <a:t>ispunjenosti</a:t>
            </a:r>
            <a:r>
              <a:rPr lang="en-US" altLang="en-US" dirty="0"/>
              <a:t> </a:t>
            </a:r>
            <a:r>
              <a:rPr lang="en-US" altLang="en-US" dirty="0" err="1"/>
              <a:t>kriterijuma</a:t>
            </a:r>
            <a:r>
              <a:rPr lang="en-US" altLang="en-US" dirty="0"/>
              <a:t> </a:t>
            </a:r>
            <a:r>
              <a:rPr lang="en-US" altLang="en-US" dirty="0" err="1"/>
              <a:t>za</a:t>
            </a:r>
            <a:r>
              <a:rPr lang="en-US" altLang="en-US" dirty="0"/>
              <a:t> </a:t>
            </a:r>
            <a:r>
              <a:rPr lang="en-US" altLang="en-US" dirty="0" err="1"/>
              <a:t>kvalitativni</a:t>
            </a:r>
            <a:r>
              <a:rPr lang="en-US" altLang="en-US" dirty="0"/>
              <a:t> </a:t>
            </a:r>
            <a:r>
              <a:rPr lang="en-US" altLang="en-US" dirty="0" err="1"/>
              <a:t>izbor</a:t>
            </a:r>
            <a:r>
              <a:rPr lang="en-US" altLang="en-US" dirty="0"/>
              <a:t> </a:t>
            </a:r>
            <a:r>
              <a:rPr lang="en-US" altLang="en-US" dirty="0" err="1"/>
              <a:t>privrednog</a:t>
            </a:r>
            <a:r>
              <a:rPr lang="en-US" altLang="en-US" dirty="0"/>
              <a:t> </a:t>
            </a:r>
            <a:r>
              <a:rPr lang="en-US" altLang="en-US" dirty="0" err="1"/>
              <a:t>subjekta</a:t>
            </a:r>
            <a:r>
              <a:rPr lang="en-US" altLang="en-US" dirty="0"/>
              <a:t> </a:t>
            </a:r>
            <a:r>
              <a:rPr lang="en-US" altLang="en-US" i="1" dirty="0"/>
              <a:t>(</a:t>
            </a:r>
            <a:r>
              <a:rPr lang="en-US" altLang="en-US" i="1" dirty="0" err="1"/>
              <a:t>poseban</a:t>
            </a:r>
            <a:r>
              <a:rPr lang="en-US" altLang="en-US" i="1" dirty="0"/>
              <a:t> </a:t>
            </a:r>
            <a:r>
              <a:rPr lang="en-US" altLang="en-US" i="1" dirty="0" err="1"/>
              <a:t>pravilnik</a:t>
            </a:r>
            <a:r>
              <a:rPr lang="en-US" altLang="en-US" i="1" dirty="0"/>
              <a:t>)</a:t>
            </a:r>
            <a:endParaRPr lang="en-US" altLang="en-US" i="1" dirty="0"/>
          </a:p>
          <a:p>
            <a:pPr marL="514350" lvl="0" indent="-514350" algn="just"/>
            <a:r>
              <a:rPr lang="en-US" altLang="en-US" dirty="0" err="1"/>
              <a:t>Sredstva</a:t>
            </a:r>
            <a:r>
              <a:rPr lang="en-US" altLang="en-US" dirty="0"/>
              <a:t> </a:t>
            </a:r>
            <a:r>
              <a:rPr lang="en-US" altLang="en-US" dirty="0" err="1"/>
              <a:t>obezbeđenja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Uputstvo ponuđačima I.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poda</a:t>
            </a:r>
            <a:r>
              <a:rPr lang="en-US" altLang="en-US" sz="2400" dirty="0" err="1"/>
              <a:t>ci</a:t>
            </a:r>
            <a:r>
              <a:rPr lang="en-US" sz="2400" dirty="0"/>
              <a:t> o </a:t>
            </a:r>
            <a:r>
              <a:rPr lang="en-US" sz="2400" dirty="0" err="1"/>
              <a:t>jeziku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kojem</a:t>
            </a:r>
            <a:r>
              <a:rPr lang="en-US" sz="2400" dirty="0"/>
              <a:t> </a:t>
            </a:r>
            <a:r>
              <a:rPr lang="en-US" sz="2400" dirty="0" err="1"/>
              <a:t>ponuda</a:t>
            </a:r>
            <a:r>
              <a:rPr lang="en-US" sz="2400" dirty="0"/>
              <a:t> </a:t>
            </a:r>
            <a:r>
              <a:rPr lang="en-US" sz="2400" dirty="0" err="1"/>
              <a:t>treba</a:t>
            </a:r>
            <a:r>
              <a:rPr lang="en-US" sz="2400" dirty="0"/>
              <a:t> da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sastavljena</a:t>
            </a:r>
            <a:r>
              <a:rPr lang="en-US" sz="2400" dirty="0"/>
              <a:t>, a </a:t>
            </a: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dozvoljena</a:t>
            </a:r>
            <a:r>
              <a:rPr lang="en-US" sz="2400" dirty="0"/>
              <a:t> </a:t>
            </a:r>
            <a:r>
              <a:rPr lang="en-US" sz="2400" dirty="0" err="1"/>
              <a:t>mogućnost</a:t>
            </a:r>
            <a:r>
              <a:rPr lang="en-US" sz="2400" dirty="0"/>
              <a:t> da se </a:t>
            </a:r>
            <a:r>
              <a:rPr lang="en-US" sz="2400" dirty="0" err="1"/>
              <a:t>ponude</a:t>
            </a:r>
            <a:r>
              <a:rPr lang="en-US" sz="2400" dirty="0"/>
              <a:t>, u </a:t>
            </a:r>
            <a:r>
              <a:rPr lang="en-US" sz="2400" dirty="0" err="1"/>
              <a:t>celini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delimično</a:t>
            </a:r>
            <a:r>
              <a:rPr lang="en-US" sz="2400" dirty="0"/>
              <a:t>, </a:t>
            </a:r>
            <a:r>
              <a:rPr lang="en-US" sz="2400" dirty="0" err="1"/>
              <a:t>daju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stranom</a:t>
            </a:r>
            <a:r>
              <a:rPr lang="en-US" sz="2400" dirty="0"/>
              <a:t> </a:t>
            </a:r>
            <a:r>
              <a:rPr lang="en-US" sz="2400" dirty="0" err="1"/>
              <a:t>jeziku</a:t>
            </a:r>
            <a:r>
              <a:rPr lang="en-US" sz="2400" dirty="0"/>
              <a:t>, </a:t>
            </a:r>
            <a:r>
              <a:rPr lang="en-US" sz="2400" dirty="0" err="1"/>
              <a:t>naznaku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kom</a:t>
            </a:r>
            <a:r>
              <a:rPr lang="en-US" sz="2400" dirty="0"/>
              <a:t> </a:t>
            </a:r>
            <a:r>
              <a:rPr lang="en-US" sz="2400" dirty="0" err="1"/>
              <a:t>stranom</a:t>
            </a:r>
            <a:r>
              <a:rPr lang="en-US" sz="2400" dirty="0"/>
              <a:t> </a:t>
            </a:r>
            <a:r>
              <a:rPr lang="en-US" sz="2400" dirty="0" err="1"/>
              <a:t>jeziku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deo</a:t>
            </a:r>
            <a:r>
              <a:rPr lang="en-US" sz="2400" dirty="0"/>
              <a:t> </a:t>
            </a:r>
            <a:r>
              <a:rPr lang="en-US" sz="2400" dirty="0" err="1"/>
              <a:t>ponude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stranom</a:t>
            </a:r>
            <a:r>
              <a:rPr lang="en-US" sz="2400" dirty="0"/>
              <a:t> </a:t>
            </a:r>
            <a:r>
              <a:rPr lang="en-US" sz="2400" dirty="0" err="1"/>
              <a:t>jeziku</a:t>
            </a:r>
            <a:endParaRPr lang="en-US" sz="2400" dirty="0"/>
          </a:p>
          <a:p>
            <a:pPr algn="just"/>
            <a:r>
              <a:rPr lang="en-US" sz="2400" dirty="0" err="1"/>
              <a:t>način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rok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podnošenje</a:t>
            </a:r>
            <a:r>
              <a:rPr lang="en-US" sz="2400" dirty="0"/>
              <a:t> </a:t>
            </a:r>
            <a:r>
              <a:rPr lang="en-US" sz="2400" dirty="0" err="1"/>
              <a:t>ponude</a:t>
            </a:r>
            <a:endParaRPr lang="en-US" sz="2400" dirty="0"/>
          </a:p>
          <a:p>
            <a:pPr algn="just"/>
            <a:r>
              <a:rPr lang="en-US" sz="2400" dirty="0" err="1"/>
              <a:t>obaveštenje</a:t>
            </a:r>
            <a:r>
              <a:rPr lang="en-US" sz="2400" dirty="0"/>
              <a:t> o </a:t>
            </a:r>
            <a:r>
              <a:rPr lang="en-US" sz="2400" dirty="0" err="1"/>
              <a:t>mogućnosti</a:t>
            </a:r>
            <a:r>
              <a:rPr lang="en-US" sz="2400" dirty="0"/>
              <a:t> da </a:t>
            </a:r>
            <a:r>
              <a:rPr lang="en-US" sz="2400" dirty="0" err="1"/>
              <a:t>ponuđač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da </a:t>
            </a:r>
            <a:r>
              <a:rPr lang="en-US" sz="2400" dirty="0" err="1"/>
              <a:t>podnese</a:t>
            </a:r>
            <a:r>
              <a:rPr lang="en-US" sz="2400" dirty="0"/>
              <a:t> </a:t>
            </a:r>
            <a:r>
              <a:rPr lang="en-US" sz="2400" dirty="0" err="1"/>
              <a:t>ponudu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jednu</a:t>
            </a:r>
            <a:r>
              <a:rPr lang="en-US" sz="2400" dirty="0"/>
              <a:t>,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sve</a:t>
            </a:r>
            <a:r>
              <a:rPr lang="en-US" sz="2400" dirty="0"/>
              <a:t> </a:t>
            </a:r>
            <a:r>
              <a:rPr lang="en-US" sz="2400" dirty="0" err="1"/>
              <a:t>partije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uputstvo</a:t>
            </a:r>
            <a:r>
              <a:rPr lang="en-US" sz="2400" dirty="0"/>
              <a:t> o </a:t>
            </a:r>
            <a:r>
              <a:rPr lang="en-US" sz="2400" dirty="0" err="1"/>
              <a:t>načinu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ponuda</a:t>
            </a:r>
            <a:r>
              <a:rPr lang="en-US" sz="2400" dirty="0"/>
              <a:t> </a:t>
            </a:r>
            <a:r>
              <a:rPr lang="en-US" sz="2400" dirty="0" err="1"/>
              <a:t>treba</a:t>
            </a:r>
            <a:r>
              <a:rPr lang="en-US" sz="2400" dirty="0"/>
              <a:t> da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podneta</a:t>
            </a:r>
            <a:r>
              <a:rPr lang="en-US" sz="2400" dirty="0"/>
              <a:t>, </a:t>
            </a: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predmet</a:t>
            </a:r>
            <a:r>
              <a:rPr lang="en-US" sz="2400" dirty="0"/>
              <a:t> </a:t>
            </a:r>
            <a:r>
              <a:rPr lang="en-US" sz="2400" dirty="0" err="1"/>
              <a:t>javne</a:t>
            </a:r>
            <a:r>
              <a:rPr lang="en-US" sz="2400" dirty="0"/>
              <a:t> </a:t>
            </a:r>
            <a:r>
              <a:rPr lang="en-US" sz="2400" dirty="0" err="1"/>
              <a:t>nabavke</a:t>
            </a:r>
            <a:r>
              <a:rPr lang="en-US" sz="2400" dirty="0"/>
              <a:t> </a:t>
            </a:r>
            <a:r>
              <a:rPr lang="en-US" sz="2400" dirty="0" err="1"/>
              <a:t>oblikovan</a:t>
            </a:r>
            <a:r>
              <a:rPr lang="en-US" sz="2400" dirty="0"/>
              <a:t> u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partija</a:t>
            </a:r>
            <a:endParaRPr lang="en-US" sz="2400" dirty="0"/>
          </a:p>
          <a:p>
            <a:pPr algn="just"/>
            <a:r>
              <a:rPr lang="en-US" sz="2400" dirty="0" err="1"/>
              <a:t>obaveštenje</a:t>
            </a:r>
            <a:r>
              <a:rPr lang="en-US" sz="2400" dirty="0"/>
              <a:t> o </a:t>
            </a:r>
            <a:r>
              <a:rPr lang="en-US" sz="2400" dirty="0" err="1"/>
              <a:t>mogućnosti</a:t>
            </a:r>
            <a:r>
              <a:rPr lang="en-US" sz="2400" dirty="0"/>
              <a:t> </a:t>
            </a:r>
            <a:r>
              <a:rPr lang="en-US" sz="2400" dirty="0" err="1"/>
              <a:t>podnošenja</a:t>
            </a:r>
            <a:r>
              <a:rPr lang="en-US" sz="2400" dirty="0"/>
              <a:t> </a:t>
            </a:r>
            <a:r>
              <a:rPr lang="en-US" sz="2400" dirty="0" err="1"/>
              <a:t>ponude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varijantama</a:t>
            </a:r>
            <a:r>
              <a:rPr lang="en-US" sz="2400" dirty="0"/>
              <a:t>, </a:t>
            </a: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podnošenje</a:t>
            </a:r>
            <a:r>
              <a:rPr lang="en-US" sz="2400" dirty="0"/>
              <a:t> </a:t>
            </a:r>
            <a:r>
              <a:rPr lang="en-US" sz="2400" dirty="0" err="1"/>
              <a:t>takve</a:t>
            </a:r>
            <a:r>
              <a:rPr lang="en-US" sz="2400" dirty="0"/>
              <a:t> </a:t>
            </a:r>
            <a:r>
              <a:rPr lang="en-US" sz="2400" dirty="0" err="1"/>
              <a:t>ponude</a:t>
            </a:r>
            <a:r>
              <a:rPr lang="en-US" sz="2400" dirty="0"/>
              <a:t> </a:t>
            </a:r>
            <a:r>
              <a:rPr lang="en-US" sz="2400" dirty="0" err="1"/>
              <a:t>dozvoljeno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zahtevano</a:t>
            </a:r>
            <a:endParaRPr lang="en-US" sz="2400" dirty="0"/>
          </a:p>
          <a:p>
            <a:pPr algn="just"/>
            <a:r>
              <a:rPr lang="en-US" sz="2400" dirty="0" err="1"/>
              <a:t>način</a:t>
            </a:r>
            <a:r>
              <a:rPr lang="en-US" sz="2400" dirty="0"/>
              <a:t> </a:t>
            </a:r>
            <a:r>
              <a:rPr lang="en-US" sz="2400" dirty="0" err="1"/>
              <a:t>izmene</a:t>
            </a:r>
            <a:r>
              <a:rPr lang="en-US" sz="2400" dirty="0"/>
              <a:t>, </a:t>
            </a:r>
            <a:r>
              <a:rPr lang="en-US" sz="2400" dirty="0" err="1"/>
              <a:t>dopune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opoziva</a:t>
            </a:r>
            <a:r>
              <a:rPr lang="en-US" sz="2400" dirty="0"/>
              <a:t> </a:t>
            </a:r>
            <a:r>
              <a:rPr lang="en-US" sz="2400" dirty="0" err="1"/>
              <a:t>ponude</a:t>
            </a:r>
            <a:endParaRPr lang="en-US" sz="2400" dirty="0"/>
          </a:p>
          <a:p>
            <a:pPr algn="just"/>
            <a:r>
              <a:rPr lang="en-US" sz="2400" dirty="0" err="1"/>
              <a:t>način</a:t>
            </a:r>
            <a:r>
              <a:rPr lang="en-US" sz="2400" dirty="0"/>
              <a:t> </a:t>
            </a:r>
            <a:r>
              <a:rPr lang="en-US" sz="2400" dirty="0" err="1"/>
              <a:t>komunikacije</a:t>
            </a:r>
            <a:r>
              <a:rPr lang="en-US" sz="2400" dirty="0"/>
              <a:t> u </a:t>
            </a:r>
            <a:r>
              <a:rPr lang="en-US" sz="2400" dirty="0" err="1"/>
              <a:t>postupku</a:t>
            </a:r>
            <a:r>
              <a:rPr lang="en-US" sz="2400" dirty="0"/>
              <a:t> </a:t>
            </a:r>
            <a:r>
              <a:rPr lang="en-US" sz="2400" dirty="0" err="1"/>
              <a:t>javne</a:t>
            </a:r>
            <a:r>
              <a:rPr lang="en-US" sz="2400" dirty="0"/>
              <a:t> </a:t>
            </a:r>
            <a:r>
              <a:rPr lang="en-US" sz="2400" dirty="0" err="1"/>
              <a:t>nabavke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Uputstvo ponuđačima II.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/>
              <a:t>zahtev da ponuđač, u slučaju da će izvršenje ugovora poveriti podizvođaču, navede u svojoj ponudi koji deo ugovora će poveriti podizvođaču (po predmetu ili u količini, vrednosti ili procentu), podatke o podizvođaču, kao i navod da će naručilac plaćanje vršiti neposredno podizvođaču, u slučaju da podizvođač zahteva da mu se vrši neposredno plaćanje dospelih potraživanja</a:t>
            </a:r>
            <a:endParaRPr lang="en-US" sz="2000"/>
          </a:p>
          <a:p>
            <a:pPr algn="just"/>
            <a:r>
              <a:rPr lang="en-US" sz="2000"/>
              <a:t>način popunjavanja obrasca strukture ponuđene cene</a:t>
            </a:r>
            <a:endParaRPr lang="en-US" sz="2000"/>
          </a:p>
          <a:p>
            <a:pPr algn="just"/>
            <a:r>
              <a:rPr lang="en-US" sz="2000"/>
              <a:t>zahteve u pogledu traženog načina i uslova plaćanja, garantnog roka, kao i eventualnih drugih okolnosti od kojih zavisi prihvatljivost ponude</a:t>
            </a:r>
            <a:endParaRPr lang="en-US" sz="2000"/>
          </a:p>
          <a:p>
            <a:pPr algn="just"/>
            <a:r>
              <a:rPr lang="en-US" sz="2000"/>
              <a:t>valutu i način na koji treba da bude navedena i izražena cena u ponudi</a:t>
            </a:r>
            <a:endParaRPr lang="en-US" sz="2000"/>
          </a:p>
          <a:p>
            <a:pPr algn="just"/>
            <a:r>
              <a:rPr lang="en-US" sz="2000"/>
              <a:t>podatke o vrsti, sadržini, načinu podnošenja, visini i rokovima obezbeđenja finansijskog ispunjenja obaveza ponuđača, ako isto naručilac zahteva</a:t>
            </a:r>
            <a:endParaRPr lang="en-US" sz="2000"/>
          </a:p>
          <a:p>
            <a:pPr algn="just"/>
            <a:r>
              <a:rPr lang="en-US" sz="2000"/>
              <a:t>definisanje posebnih zahteva, ako isti postoje, u pogledu zaštite poverljivosti podataka koje naručilac stavlja ponuđačima na raspolaganje, uključujući i njihove podizvođače</a:t>
            </a:r>
            <a:endParaRPr 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Uputstvo ponuđačima III.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/>
              <a:t>obaveštenje o načinu preuzimanja ili dostave dokumentacije, odnosno pojedinih njenih delova kada, u skladu sa Z</a:t>
            </a:r>
            <a:r>
              <a:rPr lang="en-US" altLang="en-US" sz="2000"/>
              <a:t>JN</a:t>
            </a:r>
            <a:r>
              <a:rPr lang="en-US" sz="2000"/>
              <a:t>, elektronska sredstva komunikacije nisu obavezna</a:t>
            </a:r>
            <a:endParaRPr lang="en-US" sz="2000"/>
          </a:p>
          <a:p>
            <a:pPr algn="just"/>
            <a:r>
              <a:rPr lang="en-US" sz="2000"/>
              <a:t>obaveštenje da ponuđač može u pisanoj formi putem Portala javnih nabavki tražiti dodatne informacije ili pojašnjenja u vezi sa pripremanjem ponude, kao i da može da ukaže naručiocu i na eventualno uočene nedostatke i nepravilnosti u dokumentaciji o nabavci</a:t>
            </a:r>
            <a:endParaRPr lang="en-US" sz="2000"/>
          </a:p>
          <a:p>
            <a:pPr algn="just"/>
            <a:r>
              <a:rPr lang="en-US" sz="2000"/>
              <a:t>obaveštenje o načinu na koji se mogu zahtevati dodatna objašnjenja od ponuđača posle otvaranja ponuda i vršiti kontrola kod ponuđača odnosno njegovog podizvođača</a:t>
            </a:r>
            <a:endParaRPr lang="en-US" sz="2000"/>
          </a:p>
          <a:p>
            <a:pPr algn="just"/>
            <a:r>
              <a:rPr lang="en-US" sz="2000"/>
              <a:t>obaveštenje da naknadu za korišćenje patenata, kao i odgovornost za povredu zaštićenih prava intelektualne svojine trećih lica snosi ponuđač</a:t>
            </a:r>
            <a:endParaRPr lang="en-US" sz="2000"/>
          </a:p>
          <a:p>
            <a:pPr algn="just"/>
            <a:r>
              <a:rPr lang="en-US" sz="2000"/>
              <a:t>obaveštenje o rokovima i načinu podnošenja zahteva za zaštitu prava, sa detaljnim uputstvom o sadržini urednog zahteva za zaštitu prava, o iznosu takse i o potvrdi kojom se potvrđuje da je uplata takse izvršena, a koja se prilaže uz zahtev za zaštitu prava prilikom podnošenja zahteva naručiocu, kako bi se zahtev smatrao potpunim</a:t>
            </a:r>
            <a:endParaRPr lang="en-US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Obrazac ponude - sadržaj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/>
              <a:t>opšt</a:t>
            </a:r>
            <a:r>
              <a:rPr lang="en-US" altLang="en-US" sz="2000"/>
              <a:t>i</a:t>
            </a:r>
            <a:r>
              <a:rPr lang="en-US" sz="2000"/>
              <a:t> poda</a:t>
            </a:r>
            <a:r>
              <a:rPr lang="en-US" altLang="en-US" sz="2000"/>
              <a:t>ci </a:t>
            </a:r>
            <a:r>
              <a:rPr lang="en-US" sz="2000"/>
              <a:t>o ponuđaču, odnosno svakom ponuđaču iz grupe ponuđača, kao i podizvođačima (poslovno ime ili skraćeni naziv iz odgovarajućeg registra, adresa sedišta, matični broj i poreski identifikacioni broj, kontakt i dr.)</a:t>
            </a:r>
            <a:endParaRPr lang="en-US" sz="2000"/>
          </a:p>
          <a:p>
            <a:pPr algn="just"/>
            <a:r>
              <a:rPr lang="en-US" sz="2000"/>
              <a:t>rok važenja ponude izražen u broju dana od dana otvaranja ponuda, koji ne može biti kraći od 30 dana</a:t>
            </a:r>
            <a:endParaRPr lang="en-US" sz="2000"/>
          </a:p>
          <a:p>
            <a:pPr algn="just"/>
            <a:r>
              <a:rPr lang="en-US" sz="2000"/>
              <a:t>predmet, cen</a:t>
            </a:r>
            <a:r>
              <a:rPr lang="en-US" altLang="en-US" sz="2000"/>
              <a:t>a</a:t>
            </a:r>
            <a:r>
              <a:rPr lang="en-US" sz="2000"/>
              <a:t> i ostale podatke koje naručilac smatra relevantnim za zaključenje ugovora</a:t>
            </a:r>
            <a:endParaRPr lang="en-US" sz="2000"/>
          </a:p>
          <a:p>
            <a:pPr algn="just"/>
            <a:r>
              <a:rPr lang="en-US" sz="2000"/>
              <a:t>podatke o delu ugovora koji će poveriti podizvođaču (po predmetu ili u količini, vrednosti ili procentu), podatke o podizvođaču, kao i podatak da će naručilac plaćanje vršiti neposredno podizvođaču, u slučaju da podizvođač zahteva da mu se vrši neposredno plaćanje dospelih potraživanja</a:t>
            </a:r>
            <a:endParaRPr lang="en-US" sz="2000"/>
          </a:p>
          <a:p>
            <a:pPr algn="just"/>
            <a:r>
              <a:rPr lang="en-US" altLang="en-US" sz="2000" b="1"/>
              <a:t>i</a:t>
            </a:r>
            <a:r>
              <a:rPr lang="en-US" sz="2000" b="1"/>
              <a:t>zjava o integritetu kojom ponuđač potvrđuje pod punom materijalnom i krivičnom odgovornošću da je svoju ponudu podneo nezavisno, bez dogovora sa drugim ponuđačima ili zainteresovanim licima i da garantuje tačnost podataka u ponudi</a:t>
            </a:r>
            <a:endParaRPr lang="en-US" sz="20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Sredstva obezbeđenja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altLang="en-US" sz="2000"/>
              <a:t>Fakultativno - za </a:t>
            </a:r>
            <a:r>
              <a:rPr lang="en-US" sz="2000"/>
              <a:t>obezbeđ</a:t>
            </a:r>
            <a:r>
              <a:rPr lang="en-US" altLang="en-US" sz="2000"/>
              <a:t>enje</a:t>
            </a:r>
            <a:r>
              <a:rPr lang="en-US" sz="2000"/>
              <a:t> ispunjenj</a:t>
            </a:r>
            <a:r>
              <a:rPr lang="en-US" altLang="en-US" sz="2000"/>
              <a:t>a</a:t>
            </a:r>
            <a:r>
              <a:rPr lang="en-US" sz="2000"/>
              <a:t> obaveza u postupku javne nabavke, kao i ispunjenje ugovornih obaveza </a:t>
            </a:r>
            <a:r>
              <a:rPr lang="en-US" altLang="en-US" sz="2000"/>
              <a:t>-&gt; čl. 94. ZJN</a:t>
            </a:r>
            <a:endParaRPr lang="en-US" sz="2000"/>
          </a:p>
          <a:p>
            <a:pPr algn="just"/>
            <a:r>
              <a:rPr lang="en-US" sz="2000"/>
              <a:t>Sredstvo obezbeđenja može biti:</a:t>
            </a:r>
            <a:endParaRPr lang="en-US" sz="2000"/>
          </a:p>
          <a:p>
            <a:pPr lvl="1" algn="just"/>
            <a:r>
              <a:rPr lang="en-US" sz="2000"/>
              <a:t>bankarska garancija</a:t>
            </a:r>
            <a:endParaRPr lang="en-US" sz="2000"/>
          </a:p>
          <a:p>
            <a:pPr lvl="1" algn="just"/>
            <a:r>
              <a:rPr lang="en-US" sz="2000"/>
              <a:t>hipoteka</a:t>
            </a:r>
            <a:endParaRPr lang="en-US" sz="2000"/>
          </a:p>
          <a:p>
            <a:pPr lvl="1" algn="just"/>
            <a:r>
              <a:rPr lang="en-US" sz="2000"/>
              <a:t>jemstvo drugog pravnog lica sa odgovarajućim bonitetom</a:t>
            </a:r>
            <a:endParaRPr lang="en-US" sz="2000"/>
          </a:p>
          <a:p>
            <a:pPr lvl="1" algn="just"/>
            <a:r>
              <a:rPr lang="en-US" sz="2000"/>
              <a:t>jedan od oblika ručne zaloge hartija od vrednosti ili drugih pokretnih stvari</a:t>
            </a:r>
            <a:endParaRPr lang="en-US" sz="2000"/>
          </a:p>
          <a:p>
            <a:pPr lvl="1" algn="just"/>
            <a:r>
              <a:rPr lang="en-US" sz="2000"/>
              <a:t>menica</a:t>
            </a:r>
            <a:endParaRPr lang="en-US" sz="2000"/>
          </a:p>
          <a:p>
            <a:pPr lvl="1" algn="just"/>
            <a:r>
              <a:rPr lang="en-US" sz="2000"/>
              <a:t>polisa osiguranja i dr.</a:t>
            </a:r>
            <a:endParaRPr lang="en-US" sz="2000"/>
          </a:p>
          <a:p>
            <a:pPr lvl="0" algn="just"/>
            <a:r>
              <a:rPr lang="en-US" altLang="en-US" sz="2000"/>
              <a:t>Alternativno - privredni subjekt može dati novčani depozit u traženom iznosu</a:t>
            </a:r>
            <a:endParaRPr lang="en-US" altLang="en-US" sz="2000"/>
          </a:p>
          <a:p>
            <a:pPr lvl="0" algn="just"/>
            <a:r>
              <a:rPr lang="en-US" altLang="en-US" sz="2000"/>
              <a:t>Traje najmanje onoliko koliko traje rok za ispunjenje obaveze ponuđača</a:t>
            </a:r>
            <a:endParaRPr lang="en-US" altLang="en-US" sz="2000"/>
          </a:p>
          <a:p>
            <a:pPr lvl="0" algn="just"/>
            <a:r>
              <a:rPr lang="en-US" altLang="en-US" sz="2000"/>
              <a:t>Kod avansnog plaćanja naručilac ne može da isplati nijedan iznos pre nego što primi traženo sredstvo obezbeđenja za povraćaj avansnog plaćanja</a:t>
            </a:r>
            <a:endParaRPr lang="en-US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Završne odredbe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/>
              <a:t>Pravilnik stupa na snagu osmog dana od dana objavljivanja u Službenom glasniku Republike Srbije</a:t>
            </a:r>
            <a:endParaRPr lang="en-US" altLang="en-US"/>
          </a:p>
          <a:p>
            <a:pPr algn="just"/>
            <a:endParaRPr lang="en-US" altLang="en-US"/>
          </a:p>
          <a:p>
            <a:pPr algn="just"/>
            <a:r>
              <a:rPr lang="en-US" altLang="en-US"/>
              <a:t>Prestaje da važi Pravilnik o obaveznim elementima konkursne dokumentacije u postupcima javnih nabavki i načinu dokazivanja ispunjenosti uslova („Službeni glasnik RS”, br. 86/15). 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Otvorena pitanja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/>
              <a:t>ePotpis i ePečat (obrazac ponude, izjava...)</a:t>
            </a:r>
            <a:endParaRPr lang="en-US" altLang="en-US"/>
          </a:p>
          <a:p>
            <a:pPr algn="just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107" y="1828800"/>
            <a:ext cx="10143241" cy="16812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GB" sz="2800" b="1" dirty="0">
                <a:solidFill>
                  <a:prstClr val="black"/>
                </a:solidFill>
                <a:latin typeface="Calibri"/>
                <a:ea typeface="MS PGothic" panose="020B0600070205080204" pitchFamily="34" charset="-128"/>
              </a:rPr>
              <a:t>Nacrt Pravilnika o sadržaju konkursne dokumentacije u postupcima javnih nabavki</a:t>
            </a:r>
            <a:endParaRPr lang="en-US" altLang="en-GB" sz="2800" b="1" dirty="0">
              <a:solidFill>
                <a:prstClr val="black"/>
              </a:solidFill>
              <a:latin typeface="Calibri"/>
              <a:ea typeface="MS PGothic" panose="020B0600070205080204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8" y="310972"/>
            <a:ext cx="1190919" cy="1070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054" y="310972"/>
            <a:ext cx="1190918" cy="10920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107" y="1828800"/>
            <a:ext cx="10143241" cy="16812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GB" sz="2800" b="1" dirty="0">
                <a:solidFill>
                  <a:prstClr val="black"/>
                </a:solidFill>
                <a:latin typeface="Calibri"/>
                <a:ea typeface="MS PGothic" panose="020B0600070205080204" pitchFamily="34" charset="-128"/>
              </a:rPr>
              <a:t>Nacrt pravilnika o otvaranju ponuda</a:t>
            </a:r>
            <a:endParaRPr lang="en-US" altLang="en-GB" sz="2800" b="1" dirty="0">
              <a:solidFill>
                <a:prstClr val="black"/>
              </a:solidFill>
              <a:latin typeface="Calibri"/>
              <a:ea typeface="MS PGothic" panose="020B0600070205080204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8" y="310972"/>
            <a:ext cx="1190919" cy="1070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054" y="310972"/>
            <a:ext cx="1190918" cy="10920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Pravni</a:t>
            </a:r>
            <a:r>
              <a:rPr lang="en-US" altLang="en-US" dirty="0"/>
              <a:t> </a:t>
            </a:r>
            <a:r>
              <a:rPr lang="en-US" altLang="en-US" dirty="0" err="1"/>
              <a:t>osnov</a:t>
            </a:r>
            <a:r>
              <a:rPr lang="en-US" altLang="en-US" dirty="0"/>
              <a:t> - čl. 140. ZJN</a:t>
            </a:r>
            <a:r>
              <a:rPr lang="hr-HR" altLang="en-US" dirty="0"/>
              <a:t> (nacrt)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200">
                <a:sym typeface="+mn-ea"/>
              </a:rPr>
              <a:t>Ponude se otvaraju odmah nakon isteka roka za podnošenje ponuda, odnosno istog dana</a:t>
            </a:r>
            <a:endParaRPr lang="en-US" altLang="en-US" sz="2200"/>
          </a:p>
          <a:p>
            <a:pPr algn="just"/>
            <a:r>
              <a:rPr lang="en-US" altLang="en-US" sz="2200">
                <a:sym typeface="+mn-ea"/>
              </a:rPr>
              <a:t>Otvaranje ponuda je javno</a:t>
            </a:r>
            <a:endParaRPr lang="en-US" altLang="en-US" sz="2200"/>
          </a:p>
          <a:p>
            <a:pPr algn="just"/>
            <a:r>
              <a:rPr lang="en-US" altLang="en-US" sz="2200">
                <a:sym typeface="+mn-ea"/>
              </a:rPr>
              <a:t>Naručilac će isključiti javnost u postupku otvaranja ponuda ako je to potrebno radi zaštite podataka koji predstavljaju poslovnu tajnu u smislu zakona kojim se uređuje zaštita poslovne tajne ili predstavljaju tajne podatke u smislu zakona kojim se uređuje tajnost podataka</a:t>
            </a:r>
            <a:endParaRPr lang="en-US" altLang="en-US" sz="2200"/>
          </a:p>
          <a:p>
            <a:pPr algn="just"/>
            <a:r>
              <a:rPr lang="en-US" altLang="en-US" sz="2200">
                <a:sym typeface="+mn-ea"/>
              </a:rPr>
              <a:t>U tom slučaju naručilac donosi odluku kojom određuje razloge za isključenje javnosti i da li se isključenje javnosti odnosi i na predstavnike ponuđača</a:t>
            </a:r>
            <a:endParaRPr lang="en-US" altLang="en-US" sz="2200"/>
          </a:p>
          <a:p>
            <a:pPr algn="just"/>
            <a:r>
              <a:rPr lang="en-US" altLang="en-US" sz="2200">
                <a:sym typeface="+mn-ea"/>
              </a:rPr>
              <a:t>O postupku otvaranja ponuda vodi se poseban zapisnik  </a:t>
            </a:r>
            <a:endParaRPr lang="en-US" altLang="en-US" sz="2200"/>
          </a:p>
          <a:p>
            <a:pPr algn="just"/>
            <a:r>
              <a:rPr lang="en-US" altLang="en-US" sz="2200" b="1">
                <a:sym typeface="+mn-ea"/>
              </a:rPr>
              <a:t>Način otvaranja ponuda, sadržinu zapisnika o otvaranju ponuda i druga pitanja od značaja za postupak otvaranja ponuda propisuje Kancelarija za javne nabavke</a:t>
            </a:r>
            <a:endParaRPr lang="en-US" altLang="en-US" sz="22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Sadržaj pravilnika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pPr algn="just"/>
            <a:r>
              <a:rPr lang="en-US" altLang="en-US"/>
              <a:t>11 članova:</a:t>
            </a:r>
            <a:endParaRPr lang="en-US" altLang="en-US"/>
          </a:p>
          <a:p>
            <a:pPr marL="914400" lvl="1" indent="-457200" algn="just">
              <a:buAutoNum type="arabicPeriod"/>
            </a:pPr>
            <a:r>
              <a:rPr lang="en-US" altLang="en-US"/>
              <a:t>Uvodna odredba</a:t>
            </a:r>
            <a:endParaRPr lang="en-US" altLang="en-US"/>
          </a:p>
          <a:p>
            <a:pPr marL="914400" lvl="1" indent="-457200" algn="just">
              <a:buAutoNum type="arabicPeriod"/>
            </a:pPr>
            <a:r>
              <a:rPr lang="en-US" altLang="en-US"/>
              <a:t>Postupak otvaranja ponuda</a:t>
            </a:r>
            <a:endParaRPr lang="en-US" altLang="en-US"/>
          </a:p>
          <a:p>
            <a:pPr marL="914400" lvl="1" indent="-457200" algn="just">
              <a:buAutoNum type="arabicPeriod"/>
            </a:pPr>
            <a:r>
              <a:rPr lang="en-US" altLang="en-US"/>
              <a:t>Zapisnik o otvaranju ponuda</a:t>
            </a:r>
            <a:endParaRPr lang="en-US" altLang="en-US"/>
          </a:p>
          <a:p>
            <a:pPr marL="914400" lvl="1" indent="-457200" algn="just">
              <a:buAutoNum type="arabicPeriod"/>
            </a:pPr>
            <a:r>
              <a:rPr lang="en-US" altLang="en-US"/>
              <a:t>Postupak otvaranja prijava</a:t>
            </a:r>
            <a:endParaRPr lang="en-US" altLang="en-US"/>
          </a:p>
          <a:p>
            <a:pPr marL="914400" lvl="1" indent="-457200" algn="just">
              <a:buAutoNum type="arabicPeriod"/>
            </a:pPr>
            <a:r>
              <a:rPr lang="en-US" altLang="en-US"/>
              <a:t>Završne odredbe</a:t>
            </a:r>
            <a:endParaRPr lang="en-US" altLang="en-US"/>
          </a:p>
          <a:p>
            <a:pPr lvl="0" algn="just"/>
            <a:r>
              <a:rPr lang="en-US" altLang="en-US" sz="2800"/>
              <a:t>1 Prilog -&gt; obrazac zapisnika</a:t>
            </a:r>
            <a:endParaRPr lang="en-US" altLang="en-US"/>
          </a:p>
          <a:p>
            <a:pPr lvl="0" algn="just"/>
            <a:r>
              <a:rPr lang="en-US" altLang="en-US"/>
              <a:t>Pravilnikom se bliže propisuje način otvaranja ponuda, sadržina zapisnika o otvaranju ponuda i druga pitanja od značaja za postupak otvaranja ponuda u postupku javne nabavke i propisuje obrazac za vođenje zapisnika o otvaranju ponuda</a:t>
            </a:r>
            <a:endParaRPr lang="en-US" altLang="en-US"/>
          </a:p>
          <a:p>
            <a:pPr lvl="0" algn="just"/>
            <a:endParaRPr lang="en-US" altLang="en-US"/>
          </a:p>
          <a:p>
            <a:pPr lvl="0" algn="just"/>
            <a:r>
              <a:rPr lang="en-US" altLang="en-US" b="1"/>
              <a:t>Cilj - ujednačiti postupak otvaranja ponuda i sadržaj zapisnika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Postupak otvaranja ponuda I.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000" dirty="0" err="1"/>
              <a:t>Otvaranje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ponuda</a:t>
            </a:r>
            <a:r>
              <a:rPr lang="en-US" altLang="en-US" sz="2000" dirty="0"/>
              <a:t> u </a:t>
            </a:r>
            <a:r>
              <a:rPr lang="en-US" altLang="en-US" sz="2000" dirty="0" err="1"/>
              <a:t>postupku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javne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nabavke</a:t>
            </a:r>
            <a:r>
              <a:rPr lang="en-US" altLang="en-US" sz="2000" dirty="0"/>
              <a:t> je </a:t>
            </a:r>
            <a:r>
              <a:rPr lang="en-US" altLang="en-US" sz="2000" dirty="0" err="1"/>
              <a:t>javno</a:t>
            </a:r>
            <a:r>
              <a:rPr lang="en-US" altLang="en-US" sz="2000" dirty="0"/>
              <a:t> </a:t>
            </a:r>
            <a:endParaRPr lang="en-US" altLang="en-US" sz="2000" dirty="0"/>
          </a:p>
          <a:p>
            <a:pPr algn="just"/>
            <a:r>
              <a:rPr lang="en-US" altLang="en-US" sz="2000" dirty="0" err="1"/>
              <a:t>Izuzetno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otvaranje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nije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javno</a:t>
            </a:r>
            <a:r>
              <a:rPr lang="en-US" altLang="en-US" sz="2000" dirty="0"/>
              <a:t>:</a:t>
            </a:r>
            <a:endParaRPr lang="en-US" altLang="en-US" sz="2000" dirty="0"/>
          </a:p>
          <a:p>
            <a:pPr lvl="1" algn="just"/>
            <a:r>
              <a:rPr lang="en-US" altLang="en-US" sz="2000" dirty="0" err="1"/>
              <a:t>kada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naručilac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primenjuje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elektronsku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licitaciju</a:t>
            </a:r>
            <a:endParaRPr lang="en-US" altLang="en-US" sz="2000" dirty="0"/>
          </a:p>
          <a:p>
            <a:pPr lvl="1" algn="just"/>
            <a:r>
              <a:rPr lang="en-US" altLang="en-US" sz="2000" b="1" dirty="0" err="1"/>
              <a:t>kada</a:t>
            </a:r>
            <a:r>
              <a:rPr lang="en-US" altLang="en-US" sz="2000" b="1" dirty="0"/>
              <a:t> se </a:t>
            </a:r>
            <a:r>
              <a:rPr lang="en-US" altLang="en-US" sz="2000" b="1" dirty="0" err="1"/>
              <a:t>ponude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dostavljaju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elektronskim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sredstvima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komunikacije</a:t>
            </a:r>
            <a:r>
              <a:rPr lang="en-US" altLang="en-US" sz="2000" b="1" dirty="0"/>
              <a:t>, </a:t>
            </a:r>
            <a:r>
              <a:rPr lang="en-US" altLang="en-US" sz="2000" b="1" dirty="0" err="1"/>
              <a:t>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ako</a:t>
            </a:r>
            <a:r>
              <a:rPr lang="en-US" altLang="en-US" sz="2000" b="1" dirty="0"/>
              <a:t> Portal </a:t>
            </a:r>
            <a:r>
              <a:rPr lang="en-US" altLang="en-US" sz="2000" b="1" dirty="0" err="1"/>
              <a:t>javnih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nabavki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obezbeđuje</a:t>
            </a:r>
            <a:r>
              <a:rPr lang="en-US" altLang="en-US" sz="2000" b="1" dirty="0"/>
              <a:t> da se </a:t>
            </a:r>
            <a:r>
              <a:rPr lang="en-US" altLang="en-US" sz="2000" b="1" dirty="0" err="1"/>
              <a:t>ponude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otvore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automatski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odmah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nakon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isteka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roka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za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dostavu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ponuda</a:t>
            </a:r>
            <a:r>
              <a:rPr lang="en-US" altLang="en-US" sz="2000" b="1" dirty="0"/>
              <a:t>, </a:t>
            </a:r>
            <a:r>
              <a:rPr lang="en-US" altLang="en-US" sz="2000" b="1" dirty="0" err="1"/>
              <a:t>generiše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zapisnik</a:t>
            </a:r>
            <a:r>
              <a:rPr lang="en-US" altLang="en-US" sz="2000" b="1" dirty="0"/>
              <a:t> o </a:t>
            </a:r>
            <a:r>
              <a:rPr lang="en-US" altLang="en-US" sz="2000" b="1" dirty="0" err="1"/>
              <a:t>otvaranju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automatski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ga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dostavlja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naručiocu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svim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ponuđačima</a:t>
            </a:r>
            <a:endParaRPr lang="en-US" altLang="en-US" sz="2000" b="1" dirty="0"/>
          </a:p>
          <a:p>
            <a:pPr lvl="1" algn="just"/>
            <a:r>
              <a:rPr lang="en-US" altLang="en-US" sz="2000" dirty="0" err="1"/>
              <a:t>kada</a:t>
            </a:r>
            <a:r>
              <a:rPr lang="en-US" altLang="en-US" sz="2000" dirty="0"/>
              <a:t> je to </a:t>
            </a:r>
            <a:r>
              <a:rPr lang="en-US" altLang="en-US" sz="2000" dirty="0" err="1"/>
              <a:t>potrebno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radi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zaštite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podataka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koji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predstavljaju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poslovnu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tajnu</a:t>
            </a:r>
            <a:r>
              <a:rPr lang="en-US" altLang="en-US" sz="2000" dirty="0"/>
              <a:t> u </a:t>
            </a:r>
            <a:r>
              <a:rPr lang="en-US" altLang="en-US" sz="2000" dirty="0" err="1"/>
              <a:t>smislu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zakona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kojim</a:t>
            </a:r>
            <a:r>
              <a:rPr lang="en-US" altLang="en-US" sz="2000" dirty="0"/>
              <a:t> se </a:t>
            </a:r>
            <a:r>
              <a:rPr lang="en-US" altLang="en-US" sz="2000" dirty="0" err="1"/>
              <a:t>uređuje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zaštita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poslovne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tajne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predstavljaju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tajne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podatke</a:t>
            </a:r>
            <a:r>
              <a:rPr lang="en-US" altLang="en-US" sz="2000" dirty="0"/>
              <a:t> u </a:t>
            </a:r>
            <a:r>
              <a:rPr lang="en-US" altLang="en-US" sz="2000" dirty="0" err="1"/>
              <a:t>smislu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zakona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kojim</a:t>
            </a:r>
            <a:r>
              <a:rPr lang="en-US" altLang="en-US" sz="2000" dirty="0"/>
              <a:t> se </a:t>
            </a:r>
            <a:r>
              <a:rPr lang="en-US" altLang="en-US" sz="2000" dirty="0" err="1"/>
              <a:t>uređuje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tajnost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podataka</a:t>
            </a:r>
            <a:r>
              <a:rPr lang="en-US" altLang="en-US" sz="2000" dirty="0"/>
              <a:t> </a:t>
            </a:r>
            <a:endParaRPr lang="en-US" altLang="en-US" sz="2000" dirty="0"/>
          </a:p>
          <a:p>
            <a:pPr algn="just"/>
            <a:r>
              <a:rPr lang="en-US" altLang="en-US" sz="2000" dirty="0" err="1"/>
              <a:t>Ponude</a:t>
            </a:r>
            <a:r>
              <a:rPr lang="en-US" altLang="en-US" sz="2000" dirty="0"/>
              <a:t> se </a:t>
            </a:r>
            <a:r>
              <a:rPr lang="en-US" altLang="en-US" sz="2000" dirty="0" err="1"/>
              <a:t>otvaraju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naznačenom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mestu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odmah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nakon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isteka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roka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za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podnošenje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ponuda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odnosno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istog</a:t>
            </a:r>
            <a:r>
              <a:rPr lang="en-US" altLang="en-US" sz="2000" dirty="0"/>
              <a:t> dana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Postupak otvaranja ponuda II.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dirty="0" err="1"/>
              <a:t>Otvaranje</a:t>
            </a:r>
            <a:r>
              <a:rPr lang="en-US" altLang="en-US" dirty="0"/>
              <a:t> </a:t>
            </a:r>
            <a:r>
              <a:rPr lang="en-US" altLang="en-US" dirty="0" err="1"/>
              <a:t>sprovode</a:t>
            </a:r>
            <a:r>
              <a:rPr lang="en-US" altLang="en-US" dirty="0"/>
              <a:t> </a:t>
            </a:r>
            <a:r>
              <a:rPr lang="en-US" altLang="en-US" dirty="0" err="1"/>
              <a:t>najmanje</a:t>
            </a:r>
            <a:r>
              <a:rPr lang="en-US" altLang="en-US" dirty="0"/>
              <a:t> 2 </a:t>
            </a:r>
            <a:r>
              <a:rPr lang="en-US" altLang="en-US" dirty="0" err="1"/>
              <a:t>člana</a:t>
            </a:r>
            <a:r>
              <a:rPr lang="en-US" altLang="en-US" dirty="0"/>
              <a:t> </a:t>
            </a:r>
            <a:r>
              <a:rPr lang="en-US" altLang="en-US" dirty="0" err="1"/>
              <a:t>komisije</a:t>
            </a:r>
            <a:r>
              <a:rPr lang="en-US" altLang="en-US" dirty="0"/>
              <a:t> za </a:t>
            </a:r>
            <a:r>
              <a:rPr lang="en-US" altLang="en-US" dirty="0" err="1"/>
              <a:t>javnu</a:t>
            </a:r>
            <a:r>
              <a:rPr lang="en-US" altLang="en-US" dirty="0"/>
              <a:t> </a:t>
            </a:r>
            <a:r>
              <a:rPr lang="en-US" altLang="en-US" dirty="0" err="1"/>
              <a:t>nabavku</a:t>
            </a:r>
            <a:r>
              <a:rPr lang="en-US" altLang="en-US" dirty="0"/>
              <a:t> </a:t>
            </a:r>
            <a:r>
              <a:rPr lang="en-US" altLang="en-US" dirty="0" err="1"/>
              <a:t>ili</a:t>
            </a:r>
            <a:r>
              <a:rPr lang="en-US" altLang="en-US" dirty="0"/>
              <a:t> lice </a:t>
            </a:r>
            <a:r>
              <a:rPr lang="en-US" altLang="en-US" dirty="0" err="1"/>
              <a:t>iz</a:t>
            </a:r>
            <a:r>
              <a:rPr lang="en-US" altLang="en-US" dirty="0"/>
              <a:t> </a:t>
            </a:r>
            <a:r>
              <a:rPr lang="en-US" altLang="en-US" dirty="0" err="1"/>
              <a:t>člana</a:t>
            </a:r>
            <a:r>
              <a:rPr lang="en-US" altLang="en-US" dirty="0"/>
              <a:t> 92. </a:t>
            </a:r>
            <a:r>
              <a:rPr lang="en-US" altLang="en-US" dirty="0" err="1"/>
              <a:t>stava</a:t>
            </a:r>
            <a:r>
              <a:rPr lang="en-US" altLang="en-US" dirty="0"/>
              <a:t> 2. </a:t>
            </a:r>
            <a:r>
              <a:rPr lang="hr-HR" altLang="en-US" dirty="0"/>
              <a:t>nacrta </a:t>
            </a:r>
            <a:r>
              <a:rPr lang="en-US" altLang="en-US" dirty="0"/>
              <a:t>ZJN</a:t>
            </a:r>
            <a:endParaRPr lang="en-US" altLang="en-US" dirty="0"/>
          </a:p>
          <a:p>
            <a:pPr algn="just"/>
            <a:r>
              <a:rPr lang="en-US" altLang="en-US" dirty="0" err="1"/>
              <a:t>Javnom</a:t>
            </a:r>
            <a:r>
              <a:rPr lang="en-US" altLang="en-US" dirty="0"/>
              <a:t> </a:t>
            </a:r>
            <a:r>
              <a:rPr lang="en-US" altLang="en-US" dirty="0" err="1"/>
              <a:t>otvaranju</a:t>
            </a:r>
            <a:r>
              <a:rPr lang="en-US" altLang="en-US" dirty="0"/>
              <a:t> </a:t>
            </a:r>
            <a:r>
              <a:rPr lang="en-US" altLang="en-US" dirty="0" err="1"/>
              <a:t>ponuda</a:t>
            </a:r>
            <a:r>
              <a:rPr lang="en-US" altLang="en-US" dirty="0"/>
              <a:t> </a:t>
            </a:r>
            <a:r>
              <a:rPr lang="en-US" altLang="en-US" dirty="0" err="1"/>
              <a:t>smeju</a:t>
            </a:r>
            <a:r>
              <a:rPr lang="en-US" altLang="en-US" dirty="0"/>
              <a:t> </a:t>
            </a:r>
            <a:r>
              <a:rPr lang="en-US" altLang="en-US" dirty="0" err="1"/>
              <a:t>prisustvovati</a:t>
            </a:r>
            <a:r>
              <a:rPr lang="en-US" altLang="en-US" dirty="0"/>
              <a:t> </a:t>
            </a:r>
            <a:r>
              <a:rPr lang="en-US" altLang="en-US" dirty="0" err="1"/>
              <a:t>ovlašćeni</a:t>
            </a:r>
            <a:r>
              <a:rPr lang="en-US" altLang="en-US" dirty="0"/>
              <a:t> </a:t>
            </a:r>
            <a:r>
              <a:rPr lang="en-US" altLang="en-US" dirty="0" err="1"/>
              <a:t>predstavnici</a:t>
            </a:r>
            <a:r>
              <a:rPr lang="en-US" altLang="en-US" dirty="0"/>
              <a:t> </a:t>
            </a:r>
            <a:r>
              <a:rPr lang="en-US" altLang="en-US" dirty="0" err="1"/>
              <a:t>ponuđača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druga</a:t>
            </a:r>
            <a:r>
              <a:rPr lang="en-US" altLang="en-US" dirty="0"/>
              <a:t> </a:t>
            </a:r>
            <a:r>
              <a:rPr lang="en-US" altLang="en-US" dirty="0" err="1"/>
              <a:t>lica</a:t>
            </a:r>
            <a:endParaRPr lang="en-US" altLang="en-US" dirty="0"/>
          </a:p>
          <a:p>
            <a:pPr algn="just"/>
            <a:r>
              <a:rPr lang="en-US" altLang="en-US" dirty="0" err="1"/>
              <a:t>Pravo</a:t>
            </a:r>
            <a:r>
              <a:rPr lang="en-US" altLang="en-US" dirty="0"/>
              <a:t> </a:t>
            </a:r>
            <a:r>
              <a:rPr lang="en-US" altLang="en-US" dirty="0" err="1"/>
              <a:t>aktivnog</a:t>
            </a:r>
            <a:r>
              <a:rPr lang="en-US" altLang="en-US" dirty="0"/>
              <a:t> </a:t>
            </a:r>
            <a:r>
              <a:rPr lang="en-US" altLang="en-US" dirty="0" err="1"/>
              <a:t>učestvovanja</a:t>
            </a:r>
            <a:r>
              <a:rPr lang="en-US" altLang="en-US" dirty="0"/>
              <a:t> </a:t>
            </a:r>
            <a:r>
              <a:rPr lang="en-US" altLang="en-US" dirty="0" err="1"/>
              <a:t>imaju</a:t>
            </a:r>
            <a:r>
              <a:rPr lang="en-US" altLang="en-US" dirty="0"/>
              <a:t> </a:t>
            </a:r>
            <a:r>
              <a:rPr lang="en-US" altLang="en-US" dirty="0" err="1"/>
              <a:t>samo</a:t>
            </a:r>
            <a:r>
              <a:rPr lang="en-US" altLang="en-US" dirty="0"/>
              <a:t> </a:t>
            </a:r>
            <a:r>
              <a:rPr lang="en-US" altLang="en-US" dirty="0" err="1"/>
              <a:t>članovi</a:t>
            </a:r>
            <a:r>
              <a:rPr lang="en-US" altLang="en-US" dirty="0"/>
              <a:t> </a:t>
            </a:r>
            <a:r>
              <a:rPr lang="en-US" altLang="en-US" dirty="0" err="1"/>
              <a:t>komisije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ovlašćeni</a:t>
            </a:r>
            <a:r>
              <a:rPr lang="en-US" altLang="en-US" dirty="0"/>
              <a:t> </a:t>
            </a:r>
            <a:r>
              <a:rPr lang="en-US" altLang="en-US" dirty="0" err="1"/>
              <a:t>predstavnici</a:t>
            </a:r>
            <a:r>
              <a:rPr lang="en-US" altLang="en-US" dirty="0"/>
              <a:t> </a:t>
            </a:r>
            <a:r>
              <a:rPr lang="en-US" altLang="en-US" dirty="0" err="1"/>
              <a:t>ponuđača</a:t>
            </a:r>
            <a:endParaRPr lang="en-US" altLang="en-US" dirty="0"/>
          </a:p>
          <a:p>
            <a:pPr algn="just"/>
            <a:r>
              <a:rPr lang="en-US" altLang="en-US" dirty="0" err="1"/>
              <a:t>Prilikom</a:t>
            </a:r>
            <a:r>
              <a:rPr lang="en-US" altLang="en-US" dirty="0"/>
              <a:t> </a:t>
            </a:r>
            <a:r>
              <a:rPr lang="en-US" altLang="en-US" dirty="0" err="1"/>
              <a:t>otvaranja</a:t>
            </a:r>
            <a:r>
              <a:rPr lang="en-US" altLang="en-US" dirty="0"/>
              <a:t> </a:t>
            </a:r>
            <a:r>
              <a:rPr lang="en-US" altLang="en-US" dirty="0" err="1"/>
              <a:t>ponuda</a:t>
            </a:r>
            <a:r>
              <a:rPr lang="en-US" altLang="en-US" dirty="0"/>
              <a:t> </a:t>
            </a:r>
            <a:r>
              <a:rPr lang="en-US" altLang="en-US" dirty="0" err="1"/>
              <a:t>naručilac</a:t>
            </a:r>
            <a:r>
              <a:rPr lang="en-US" altLang="en-US" dirty="0"/>
              <a:t> ne </a:t>
            </a:r>
            <a:r>
              <a:rPr lang="en-US" altLang="en-US" dirty="0" err="1"/>
              <a:t>može</a:t>
            </a:r>
            <a:r>
              <a:rPr lang="en-US" altLang="en-US" dirty="0"/>
              <a:t> da </a:t>
            </a:r>
            <a:r>
              <a:rPr lang="en-US" altLang="en-US" dirty="0" err="1"/>
              <a:t>vrši</a:t>
            </a:r>
            <a:r>
              <a:rPr lang="en-US" altLang="en-US" dirty="0"/>
              <a:t> </a:t>
            </a:r>
            <a:r>
              <a:rPr lang="en-US" altLang="en-US" dirty="0" err="1"/>
              <a:t>stručnu</a:t>
            </a:r>
            <a:r>
              <a:rPr lang="en-US" altLang="en-US" dirty="0"/>
              <a:t> </a:t>
            </a:r>
            <a:r>
              <a:rPr lang="en-US" altLang="en-US" dirty="0" err="1"/>
              <a:t>ocenu</a:t>
            </a:r>
            <a:r>
              <a:rPr lang="en-US" altLang="en-US" dirty="0"/>
              <a:t> </a:t>
            </a:r>
            <a:r>
              <a:rPr lang="en-US" altLang="en-US" dirty="0" err="1"/>
              <a:t>ponude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Postupak otvaranja ponuda III.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1600"/>
              <a:t>Na početku sprovođenja otvaranja ponuda predstavnik komisije za javnu nabavku ili lice saopštava:</a:t>
            </a:r>
            <a:endParaRPr lang="en-US" altLang="en-US" sz="1600"/>
          </a:p>
          <a:p>
            <a:pPr lvl="1" algn="just"/>
            <a:r>
              <a:rPr lang="en-US" altLang="en-US" sz="1400"/>
              <a:t>opšte podatke o postupku javne nabavke (predmet nabavke, procenjena vrednost nabavke, vrsta postupka i dr.)</a:t>
            </a:r>
            <a:endParaRPr lang="en-US" altLang="en-US" sz="1400"/>
          </a:p>
          <a:p>
            <a:pPr lvl="1" algn="just"/>
            <a:r>
              <a:rPr lang="en-US" altLang="en-US" sz="1400"/>
              <a:t>imena svih prisutnih lica na otvaranju</a:t>
            </a:r>
            <a:endParaRPr lang="en-US" altLang="en-US" sz="1400"/>
          </a:p>
          <a:p>
            <a:pPr algn="just"/>
            <a:r>
              <a:rPr lang="en-US" altLang="en-US" sz="1600"/>
              <a:t>Ponude se otvaraju prema redosledu prispeća</a:t>
            </a:r>
            <a:endParaRPr lang="en-US" altLang="en-US" sz="1600"/>
          </a:p>
          <a:p>
            <a:pPr algn="just"/>
            <a:r>
              <a:rPr lang="en-US" altLang="en-US" sz="1600"/>
              <a:t>U slučaju sprovođenja postupka javnog otvaranja ponuda koje su dostavljene sredstvima komunikacije koja nisu elektronska, ako je ponuđač menjao svoju ponudu tokom roka za dostavu ponuda, prvo se otvara izmena ponude, a nakon toga osnovna ponuda.</a:t>
            </a:r>
            <a:endParaRPr lang="en-US" altLang="en-US" sz="1600"/>
          </a:p>
          <a:p>
            <a:pPr algn="just"/>
            <a:r>
              <a:rPr lang="en-US" altLang="en-US" sz="1600"/>
              <a:t>Iz svake ponude predstavnik komisije ili lice obavezno naglas čita određene podatke (naziv i sedište ponuđača; naziv predmeta nabavke; ukupnu cenu ponude sa i bez PDV; elementi kriterijuma i koji se mogu numerički prikazati)</a:t>
            </a:r>
            <a:endParaRPr lang="en-US" altLang="en-US" sz="1600"/>
          </a:p>
          <a:p>
            <a:pPr algn="just"/>
            <a:r>
              <a:rPr lang="en-US" altLang="en-US" sz="1600"/>
              <a:t>Nakon čitanja tih podataka, ovlašćeni predstavnik ponuđača ima pravo da izvrši uvid u podatke iz pojedine ponude koji se unose u zapisnik o otvaranju ponuda</a:t>
            </a:r>
            <a:endParaRPr lang="en-US" altLang="en-US" sz="1600"/>
          </a:p>
          <a:p>
            <a:pPr algn="just"/>
            <a:r>
              <a:rPr lang="en-US" altLang="en-US" sz="1600"/>
              <a:t>Ovlašćeni predstavnik ponuđača ima pravo da podnese primedbe na postupak javnog otvaranja ponuda</a:t>
            </a:r>
            <a:endParaRPr lang="en-US" altLang="en-US" sz="16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Zapisnik - sadržaj I.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altLang="en-US"/>
              <a:t>naziv i sedište naručioca</a:t>
            </a:r>
            <a:endParaRPr altLang="en-US"/>
          </a:p>
          <a:p>
            <a:pPr algn="just"/>
            <a:r>
              <a:rPr altLang="en-US"/>
              <a:t>datum i vreme početka postupka otvaranja ponuda</a:t>
            </a:r>
            <a:endParaRPr altLang="en-US"/>
          </a:p>
          <a:p>
            <a:pPr algn="just"/>
            <a:r>
              <a:rPr altLang="en-US"/>
              <a:t>mesto otvaranja ponuda</a:t>
            </a:r>
            <a:endParaRPr altLang="en-US"/>
          </a:p>
          <a:p>
            <a:pPr algn="just"/>
            <a:r>
              <a:rPr altLang="en-US"/>
              <a:t>predmet javne nabavke i/ili partije</a:t>
            </a:r>
            <a:endParaRPr altLang="en-US"/>
          </a:p>
          <a:p>
            <a:pPr algn="just"/>
            <a:r>
              <a:rPr altLang="en-US"/>
              <a:t>procenjenu vrednost predmeta javne nabavke - ukupno i posebno za svaku partiju</a:t>
            </a:r>
            <a:endParaRPr altLang="en-US"/>
          </a:p>
          <a:p>
            <a:pPr algn="just"/>
            <a:r>
              <a:rPr altLang="en-US"/>
              <a:t>vrstu postupka javne nabavke</a:t>
            </a:r>
            <a:endParaRPr altLang="en-US"/>
          </a:p>
          <a:p>
            <a:pPr algn="just"/>
            <a:r>
              <a:rPr altLang="en-US">
                <a:sym typeface="+mn-ea"/>
              </a:rPr>
              <a:t>broj oglasa javne nabavke sa Portala javnih nabavki</a:t>
            </a:r>
            <a:endParaRPr altLang="en-US"/>
          </a:p>
          <a:p>
            <a:pPr algn="just"/>
            <a:endParaRPr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Zapisnik - sadržaj II.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altLang="en-US" sz="2600"/>
              <a:t>imena članova komisije za javnu nabavku ili lica koji učestvuju u otvaranju ponuda</a:t>
            </a:r>
            <a:endParaRPr altLang="en-US" sz="2600"/>
          </a:p>
          <a:p>
            <a:pPr algn="just"/>
            <a:r>
              <a:rPr altLang="en-US" sz="2600"/>
              <a:t>imena prisutnih ovlašćenih predstavnika ponuđača koji prisustvuju otvaranju ponuda, kao i podatak o broju i datumu njihovog punomoćja</a:t>
            </a:r>
            <a:endParaRPr altLang="en-US" sz="2600"/>
          </a:p>
          <a:p>
            <a:pPr algn="just"/>
            <a:r>
              <a:rPr altLang="en-US" sz="2600"/>
              <a:t>imena drugih prisutnih lica</a:t>
            </a:r>
            <a:endParaRPr altLang="en-US" sz="2600"/>
          </a:p>
          <a:p>
            <a:pPr algn="just"/>
            <a:r>
              <a:rPr altLang="en-US" sz="2600"/>
              <a:t>broj pod kojim je ponuda zavedena kod naručioca</a:t>
            </a:r>
            <a:endParaRPr altLang="en-US" sz="2600"/>
          </a:p>
          <a:p>
            <a:pPr algn="just"/>
            <a:r>
              <a:rPr altLang="en-US" sz="2600"/>
              <a:t>naziv i sedište ponuđača, a u slučaju grupe ponuđača naziv i sedište svakog člana grupe, prema redosledu prispeća ponuda</a:t>
            </a:r>
            <a:endParaRPr altLang="en-US" sz="2600"/>
          </a:p>
          <a:p>
            <a:pPr algn="just"/>
            <a:r>
              <a:rPr altLang="en-US" sz="2600">
                <a:sym typeface="+mn-ea"/>
              </a:rPr>
              <a:t>podatak o neblagovremenim ponudama</a:t>
            </a:r>
            <a:endParaRPr altLang="en-US" sz="26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Zapisnik - sadržaj III.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altLang="en-US" sz="2400"/>
              <a:t>ukupnu cenu ponude </a:t>
            </a:r>
            <a:r>
              <a:rPr lang="en-US" sz="2400"/>
              <a:t>sa i </a:t>
            </a:r>
            <a:r>
              <a:rPr altLang="en-US" sz="2400"/>
              <a:t>bez </a:t>
            </a:r>
            <a:r>
              <a:rPr lang="en-US" sz="2400"/>
              <a:t>PDV-a</a:t>
            </a:r>
            <a:endParaRPr altLang="en-US" sz="2400"/>
          </a:p>
          <a:p>
            <a:pPr algn="just"/>
            <a:r>
              <a:rPr altLang="en-US" sz="2400"/>
              <a:t>podaci iz ponude koji su određeni kao elementi kriterijuma i koji se mogu numerički prikazati</a:t>
            </a:r>
            <a:endParaRPr altLang="en-US" sz="2400"/>
          </a:p>
          <a:p>
            <a:pPr algn="just"/>
            <a:r>
              <a:rPr altLang="en-US" sz="2400"/>
              <a:t>eventualne primedbe ovlašćenih predstavnika ponuđača na postupak otvaranja ponuda</a:t>
            </a:r>
            <a:endParaRPr altLang="en-US" sz="2400"/>
          </a:p>
          <a:p>
            <a:pPr algn="just"/>
            <a:r>
              <a:rPr altLang="en-US" sz="2400"/>
              <a:t>datum i vreme završetka postupka otvaranja ponuda</a:t>
            </a:r>
            <a:endParaRPr altLang="en-US" sz="2400"/>
          </a:p>
          <a:p>
            <a:pPr algn="just"/>
            <a:r>
              <a:rPr altLang="en-US" sz="2400"/>
              <a:t>rok za podnošenje zahteva za zaštitu prava na postupak otvaranja ponuda</a:t>
            </a:r>
            <a:endParaRPr altLang="en-US" sz="2400"/>
          </a:p>
          <a:p>
            <a:pPr algn="just"/>
            <a:r>
              <a:rPr altLang="en-US" sz="2400"/>
              <a:t>potpis članova komisije za javnu nabavku ili lica iz člana koji su sproveli postupak otvaranja ponuda</a:t>
            </a:r>
            <a:endParaRPr altLang="en-US" sz="2400"/>
          </a:p>
          <a:p>
            <a:pPr algn="just"/>
            <a:r>
              <a:rPr altLang="en-US" sz="2400"/>
              <a:t>potpis ovlašćenih predstavnika ponuđača</a:t>
            </a:r>
            <a:endParaRPr altLang="en-US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Zapisnik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sz="2400"/>
              <a:t>Ako se zapisnik o otvaranju ponuda automatski generiše na Portalu javnih nabavki </a:t>
            </a:r>
            <a:r>
              <a:rPr lang="en-US" sz="2400"/>
              <a:t>ili ako otvaranje nije javno</a:t>
            </a:r>
            <a:r>
              <a:rPr sz="2400"/>
              <a:t> </a:t>
            </a:r>
            <a:r>
              <a:rPr lang="en-US" sz="2400"/>
              <a:t>zapisnik ne sadrži neke podatke</a:t>
            </a:r>
            <a:endParaRPr lang="en-US" sz="2400"/>
          </a:p>
          <a:p>
            <a:pPr algn="just"/>
            <a:r>
              <a:rPr sz="2400"/>
              <a:t>Zapisnik se odmah stavlja na uvid, proveru sadržaja i potpis prisutnim ovlašćenim predstavnicima ponuđača</a:t>
            </a:r>
            <a:endParaRPr sz="2400"/>
          </a:p>
          <a:p>
            <a:pPr algn="just"/>
            <a:r>
              <a:rPr sz="2400"/>
              <a:t>Zapisnik </a:t>
            </a:r>
            <a:r>
              <a:rPr lang="en-US" sz="2400"/>
              <a:t>se</a:t>
            </a:r>
            <a:r>
              <a:rPr sz="2400"/>
              <a:t> odmah uručuje ovlašćenim predstavnicima ponuđača koji su prisutni na javnom otvaranju, a ostalim ponuđačima se dostavlja u roku od </a:t>
            </a:r>
            <a:r>
              <a:rPr lang="en-US" sz="2400"/>
              <a:t>3</a:t>
            </a:r>
            <a:r>
              <a:rPr sz="2400"/>
              <a:t> dana od dana otvaranja ponuda, osim ako je zapisnik javno objavljen na Portalu javnih nabavki</a:t>
            </a:r>
            <a:endParaRPr sz="2400"/>
          </a:p>
          <a:p>
            <a:pPr algn="just"/>
            <a:r>
              <a:rPr lang="en-US" sz="2400"/>
              <a:t>Ako</a:t>
            </a:r>
            <a:r>
              <a:rPr sz="2400"/>
              <a:t> otvaranje ponuda nije javno, zapisnik se dostavlja javnom objavom na Portalu javnih nabavki kao prilog odluke o dodeli ugovora ili obustavi postupka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Pravni</a:t>
            </a:r>
            <a:r>
              <a:rPr lang="en-US" altLang="en-US" dirty="0"/>
              <a:t> </a:t>
            </a:r>
            <a:r>
              <a:rPr lang="en-US" altLang="en-US" dirty="0" err="1"/>
              <a:t>osnov</a:t>
            </a:r>
            <a:r>
              <a:rPr lang="en-US" altLang="en-US" dirty="0"/>
              <a:t> - čl. 93. ZJN</a:t>
            </a:r>
            <a:r>
              <a:rPr lang="hr-HR" altLang="en-US" dirty="0"/>
              <a:t> (nacrt)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200"/>
              <a:t>Konkursna dokumentacija mora da bude sačinjena na način da omogući pripremu i podnošenje ponude, odnosno prijave</a:t>
            </a:r>
            <a:endParaRPr lang="en-US" altLang="en-US" sz="2200"/>
          </a:p>
          <a:p>
            <a:pPr algn="just"/>
            <a:r>
              <a:rPr lang="en-US" altLang="en-US" sz="2200"/>
              <a:t>Konkursna dokumentacija u zavisnosti od vrste postupka javne nabavke naročito sadrži podatke o predmetu nabavke, tehničke specifikacije, kriterijume za kvalitativni izbor privrednog subjekta, kriterijume za dodelu ugovora, uslove ugovora, obrasce dokumenta koje podnose kandidati i ponuđači, informacije o propisanim obavezama i druge informacije potrebne za pripremu i podnošenje ponude, ako nisu sadržani u javnom pozivu i drugim oglasima koji se koriste kao javni poziv </a:t>
            </a:r>
            <a:endParaRPr lang="en-US" altLang="en-US" sz="2200"/>
          </a:p>
          <a:p>
            <a:pPr algn="just"/>
            <a:r>
              <a:rPr lang="en-US" altLang="en-US" sz="2200"/>
              <a:t>Podaci sadržani u konkursnoj dokumentaciji i podaci koji su navedeni u javnom pozivu i drugim oglasima koji se koriste kao javni poziv ne smeju da budu u suprotnosti</a:t>
            </a:r>
            <a:endParaRPr lang="en-US" altLang="en-US" sz="2200"/>
          </a:p>
          <a:p>
            <a:pPr algn="just"/>
            <a:r>
              <a:rPr lang="en-US" altLang="en-US" sz="2200" b="1"/>
              <a:t>Kancelarija za javne nabavke bliže uređuje sadržinu konkursne dokumentacije</a:t>
            </a:r>
            <a:endParaRPr lang="en-US" altLang="en-US" sz="2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Postupak otvaranja prijava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/>
              <a:t>Shodna primena odredbi koje propisuju postupak otvaranja ponuda</a:t>
            </a:r>
            <a:endParaRPr lang="en-US" altLang="en-US"/>
          </a:p>
          <a:p>
            <a:pPr algn="just"/>
            <a:r>
              <a:rPr lang="en-US" altLang="en-US"/>
              <a:t>Otvaranje prijava nije javno </a:t>
            </a:r>
            <a:endParaRPr lang="en-US" altLang="en-US"/>
          </a:p>
          <a:p>
            <a:pPr algn="just"/>
            <a:r>
              <a:rPr lang="en-US" altLang="en-US"/>
              <a:t>Zapisnik o otvaranju prijava ne sadrži sve podatke kao zapisnik o otvaranju ponuda</a:t>
            </a:r>
            <a:endParaRPr lang="en-US" altLang="en-US"/>
          </a:p>
          <a:p>
            <a:pPr algn="just"/>
            <a:r>
              <a:rPr lang="en-US" altLang="en-US"/>
              <a:t>Dostavlja se javnom objavom na Portalu javnih nabavki, ali tek nakon druge faze, kao prilog odluke o dodeli ugovora ili obustavi postupka</a:t>
            </a: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Završne odredbe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>
                <a:sym typeface="+mn-ea"/>
              </a:rPr>
              <a:t>Pravilnik stupa na snagu osmog dana od dana objavljivanja u Službenom glasniku Republike Srbije</a:t>
            </a:r>
            <a:endParaRPr lang="en-US" altLang="en-US"/>
          </a:p>
          <a:p>
            <a:pPr algn="just"/>
            <a:endParaRPr lang="en-US" altLang="en-US"/>
          </a:p>
          <a:p>
            <a:pPr algn="just"/>
            <a:r>
              <a:rPr lang="en-US" altLang="en-US"/>
              <a:t>Odredbe ovog pravilnika u vezi sa komunikacijom elektronskim sredstvima primenjuju se od momenta kada se obezbede tehnički uslovi za primenu funkcionalnosti na Portalu javnih nabavki, a najkasnije od 1. juna 2020. godine.</a:t>
            </a: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Otvorena pitanja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/>
              <a:t>automatsko generisanje zapisnika o otvaranju ponuda od strane Portala za javne nabavke - zakonska materija?!</a:t>
            </a:r>
            <a:endParaRPr lang="en-US" altLang="en-US"/>
          </a:p>
          <a:p>
            <a:pPr algn="just"/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Hvala na pažnji!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Sadržaj pravilnika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altLang="en-US" dirty="0"/>
              <a:t>18 </a:t>
            </a:r>
            <a:r>
              <a:rPr lang="en-US" altLang="en-US" dirty="0" err="1"/>
              <a:t>članova</a:t>
            </a:r>
            <a:r>
              <a:rPr lang="en-US" altLang="en-US" dirty="0"/>
              <a:t>:</a:t>
            </a:r>
            <a:endParaRPr lang="en-US" altLang="en-US" dirty="0"/>
          </a:p>
          <a:p>
            <a:pPr marL="914400" lvl="1" indent="-457200" algn="just">
              <a:buAutoNum type="arabicPeriod"/>
            </a:pPr>
            <a:r>
              <a:rPr lang="en-US" altLang="en-US" dirty="0" err="1"/>
              <a:t>Uvodna</a:t>
            </a:r>
            <a:r>
              <a:rPr lang="en-US" altLang="en-US" dirty="0"/>
              <a:t> </a:t>
            </a:r>
            <a:r>
              <a:rPr lang="en-US" altLang="en-US" dirty="0" err="1"/>
              <a:t>odredba</a:t>
            </a:r>
            <a:endParaRPr lang="en-US" altLang="en-US" dirty="0"/>
          </a:p>
          <a:p>
            <a:pPr marL="914400" lvl="1" indent="-457200" algn="just">
              <a:buAutoNum type="arabicPeriod"/>
            </a:pPr>
            <a:r>
              <a:rPr lang="en-US" altLang="en-US" dirty="0" err="1"/>
              <a:t>Sadržaj</a:t>
            </a:r>
            <a:r>
              <a:rPr lang="en-US" altLang="en-US" dirty="0"/>
              <a:t> </a:t>
            </a:r>
            <a:r>
              <a:rPr lang="en-US" altLang="en-US" dirty="0" err="1"/>
              <a:t>konkursne</a:t>
            </a:r>
            <a:r>
              <a:rPr lang="en-US" altLang="en-US" dirty="0"/>
              <a:t> </a:t>
            </a:r>
            <a:r>
              <a:rPr lang="en-US" altLang="en-US" dirty="0" err="1"/>
              <a:t>dokumentacije</a:t>
            </a:r>
            <a:endParaRPr lang="en-US" altLang="en-US" dirty="0"/>
          </a:p>
          <a:p>
            <a:pPr marL="914400" lvl="1" indent="-457200" algn="just">
              <a:buAutoNum type="arabicPeriod"/>
            </a:pPr>
            <a:r>
              <a:rPr lang="en-US" altLang="en-US" dirty="0" err="1"/>
              <a:t>Završne</a:t>
            </a:r>
            <a:r>
              <a:rPr lang="en-US" altLang="en-US" dirty="0"/>
              <a:t> </a:t>
            </a:r>
            <a:r>
              <a:rPr lang="en-US" altLang="en-US" dirty="0" err="1"/>
              <a:t>odredbe</a:t>
            </a:r>
            <a:endParaRPr lang="en-US" altLang="en-US" dirty="0"/>
          </a:p>
          <a:p>
            <a:pPr lvl="0" algn="just"/>
            <a:r>
              <a:rPr lang="en-US" altLang="en-US" dirty="0" err="1"/>
              <a:t>Pravilnikom</a:t>
            </a:r>
            <a:r>
              <a:rPr lang="en-US" altLang="en-US" dirty="0"/>
              <a:t> se </a:t>
            </a:r>
            <a:r>
              <a:rPr lang="en-US" altLang="en-US" dirty="0" err="1"/>
              <a:t>bliže</a:t>
            </a:r>
            <a:r>
              <a:rPr lang="en-US" altLang="en-US" dirty="0"/>
              <a:t> </a:t>
            </a:r>
            <a:r>
              <a:rPr lang="en-US" altLang="en-US" dirty="0" err="1"/>
              <a:t>uređuje</a:t>
            </a:r>
            <a:r>
              <a:rPr lang="en-US" altLang="en-US" dirty="0"/>
              <a:t> </a:t>
            </a:r>
            <a:r>
              <a:rPr lang="en-US" altLang="en-US" dirty="0" err="1"/>
              <a:t>sadržaj</a:t>
            </a:r>
            <a:r>
              <a:rPr lang="en-US" altLang="en-US" dirty="0"/>
              <a:t> </a:t>
            </a:r>
            <a:r>
              <a:rPr lang="en-US" altLang="en-US" dirty="0" err="1"/>
              <a:t>konkursne</a:t>
            </a:r>
            <a:r>
              <a:rPr lang="en-US" altLang="en-US" dirty="0"/>
              <a:t> </a:t>
            </a:r>
            <a:r>
              <a:rPr lang="en-US" altLang="en-US" dirty="0" err="1"/>
              <a:t>dokumentacije</a:t>
            </a:r>
            <a:r>
              <a:rPr lang="en-US" altLang="en-US" dirty="0"/>
              <a:t> </a:t>
            </a:r>
            <a:r>
              <a:rPr lang="en-US" altLang="en-US" dirty="0" err="1"/>
              <a:t>koju</a:t>
            </a:r>
            <a:r>
              <a:rPr lang="en-US" altLang="en-US" dirty="0"/>
              <a:t> </a:t>
            </a:r>
            <a:r>
              <a:rPr lang="en-US" altLang="en-US" dirty="0" err="1"/>
              <a:t>naručilac</a:t>
            </a:r>
            <a:r>
              <a:rPr lang="en-US" altLang="en-US" dirty="0"/>
              <a:t> </a:t>
            </a:r>
            <a:r>
              <a:rPr lang="en-US" altLang="en-US" dirty="0" err="1"/>
              <a:t>priprema</a:t>
            </a:r>
            <a:r>
              <a:rPr lang="en-US" altLang="en-US" dirty="0"/>
              <a:t> u </a:t>
            </a:r>
            <a:r>
              <a:rPr lang="en-US" altLang="en-US" dirty="0" err="1"/>
              <a:t>vezi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postupkom</a:t>
            </a:r>
            <a:r>
              <a:rPr lang="en-US" altLang="en-US" dirty="0"/>
              <a:t> </a:t>
            </a:r>
            <a:r>
              <a:rPr lang="en-US" altLang="en-US" dirty="0" err="1"/>
              <a:t>javne</a:t>
            </a:r>
            <a:r>
              <a:rPr lang="en-US" altLang="en-US" dirty="0"/>
              <a:t> </a:t>
            </a:r>
            <a:r>
              <a:rPr lang="en-US" altLang="en-US" dirty="0" err="1"/>
              <a:t>nabavke</a:t>
            </a:r>
            <a:r>
              <a:rPr lang="en-US" altLang="en-US" dirty="0"/>
              <a:t> </a:t>
            </a:r>
            <a:endParaRPr lang="en-US" altLang="en-US" dirty="0"/>
          </a:p>
          <a:p>
            <a:pPr lvl="0" algn="just"/>
            <a:endParaRPr lang="en-US" altLang="en-US" dirty="0"/>
          </a:p>
          <a:p>
            <a:pPr lvl="0" algn="just"/>
            <a:r>
              <a:rPr lang="en-US" altLang="en-US" b="1" dirty="0" err="1"/>
              <a:t>Cilj</a:t>
            </a:r>
            <a:r>
              <a:rPr lang="en-US" altLang="en-US" b="1" dirty="0"/>
              <a:t> - </a:t>
            </a:r>
            <a:r>
              <a:rPr lang="en-US" altLang="en-US" b="1">
                <a:sym typeface="+mn-ea"/>
              </a:rPr>
              <a:t>utvrditi i ujednačiti sadržaj konkursne dokumentacije</a:t>
            </a:r>
            <a:r>
              <a:rPr lang="en-US" altLang="en-US" b="1" dirty="0"/>
              <a:t> 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Sadržaj konkursne dokumentacije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n-US" altLang="en-US" dirty="0" err="1"/>
              <a:t>Obavezni</a:t>
            </a:r>
            <a:r>
              <a:rPr lang="en-US" altLang="en-US" dirty="0"/>
              <a:t> </a:t>
            </a:r>
            <a:r>
              <a:rPr lang="en-US" altLang="en-US" dirty="0" err="1"/>
              <a:t>elementi</a:t>
            </a:r>
            <a:r>
              <a:rPr lang="en-US" altLang="en-US" dirty="0"/>
              <a:t> </a:t>
            </a:r>
            <a:r>
              <a:rPr lang="en-US" altLang="en-US" dirty="0" err="1"/>
              <a:t>sadržaja</a:t>
            </a:r>
            <a:r>
              <a:rPr lang="en-US" altLang="en-US" dirty="0"/>
              <a:t> </a:t>
            </a:r>
            <a:r>
              <a:rPr lang="en-US" altLang="en-US" dirty="0" err="1"/>
              <a:t>konkursne</a:t>
            </a:r>
            <a:r>
              <a:rPr lang="en-US" altLang="en-US" dirty="0"/>
              <a:t> </a:t>
            </a:r>
            <a:r>
              <a:rPr lang="en-US" altLang="en-US" dirty="0" err="1"/>
              <a:t>dokumentacije</a:t>
            </a:r>
            <a:endParaRPr lang="en-US" altLang="en-US" dirty="0"/>
          </a:p>
          <a:p>
            <a:pPr marL="514350" indent="-514350" algn="just">
              <a:buAutoNum type="arabicPeriod"/>
            </a:pPr>
            <a:r>
              <a:rPr lang="en-US" altLang="en-US" dirty="0" err="1"/>
              <a:t>Fakultativni</a:t>
            </a:r>
            <a:r>
              <a:rPr lang="en-US" altLang="en-US" dirty="0"/>
              <a:t> </a:t>
            </a:r>
            <a:r>
              <a:rPr lang="en-US" altLang="en-US" dirty="0" err="1"/>
              <a:t>sadržaj</a:t>
            </a:r>
            <a:r>
              <a:rPr lang="en-US" altLang="en-US" dirty="0"/>
              <a:t> </a:t>
            </a:r>
            <a:r>
              <a:rPr lang="en-US" altLang="en-US" dirty="0" err="1"/>
              <a:t>konkursne</a:t>
            </a:r>
            <a:r>
              <a:rPr lang="en-US" altLang="en-US" dirty="0"/>
              <a:t> </a:t>
            </a:r>
            <a:r>
              <a:rPr lang="en-US" altLang="en-US" dirty="0" err="1"/>
              <a:t>dokumentacije</a:t>
            </a:r>
            <a:endParaRPr lang="en-US" altLang="en-US" dirty="0"/>
          </a:p>
          <a:p>
            <a:pPr marL="514350" indent="-514350" algn="just">
              <a:buAutoNum type="arabicPeriod"/>
            </a:pPr>
            <a:r>
              <a:rPr lang="en-US" altLang="en-US" dirty="0" err="1"/>
              <a:t>Bliže</a:t>
            </a:r>
            <a:r>
              <a:rPr lang="en-US" altLang="en-US" dirty="0"/>
              <a:t> </a:t>
            </a:r>
            <a:r>
              <a:rPr lang="en-US" altLang="en-US" dirty="0" err="1"/>
              <a:t>uređenje</a:t>
            </a:r>
            <a:r>
              <a:rPr lang="en-US" altLang="en-US" dirty="0"/>
              <a:t> </a:t>
            </a:r>
            <a:r>
              <a:rPr lang="en-US" altLang="en-US" dirty="0" err="1"/>
              <a:t>sadržaja</a:t>
            </a:r>
            <a:r>
              <a:rPr lang="en-US" altLang="en-US" dirty="0"/>
              <a:t> </a:t>
            </a:r>
            <a:r>
              <a:rPr lang="en-US" altLang="en-US" dirty="0" err="1"/>
              <a:t>konkursne</a:t>
            </a:r>
            <a:r>
              <a:rPr lang="en-US" altLang="en-US" dirty="0"/>
              <a:t> </a:t>
            </a:r>
            <a:r>
              <a:rPr lang="en-US" altLang="en-US" dirty="0" err="1"/>
              <a:t>dokumentacije</a:t>
            </a:r>
            <a:endParaRPr lang="en-US" altLang="en-US" dirty="0"/>
          </a:p>
          <a:p>
            <a:pPr marL="514350" indent="-514350" algn="just"/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Obavezni</a:t>
            </a:r>
            <a:r>
              <a:rPr lang="en-US" altLang="en-US" dirty="0"/>
              <a:t> </a:t>
            </a:r>
            <a:r>
              <a:rPr lang="en-US" altLang="en-US" dirty="0" err="1"/>
              <a:t>elementi</a:t>
            </a:r>
            <a:r>
              <a:rPr lang="en-US" altLang="en-US" dirty="0"/>
              <a:t> </a:t>
            </a:r>
            <a:r>
              <a:rPr lang="en-US" altLang="en-US" dirty="0" err="1"/>
              <a:t>sadržaja</a:t>
            </a:r>
            <a:r>
              <a:rPr lang="en-US" altLang="en-US" dirty="0"/>
              <a:t> </a:t>
            </a:r>
            <a:r>
              <a:rPr lang="hr-HR" altLang="en-US" dirty="0"/>
              <a:t>KD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altLang="en-US" dirty="0" err="1"/>
              <a:t>otvoreni</a:t>
            </a:r>
            <a:r>
              <a:rPr lang="en-US" altLang="en-US" dirty="0"/>
              <a:t> </a:t>
            </a:r>
            <a:r>
              <a:rPr lang="en-US" altLang="en-US" dirty="0" err="1"/>
              <a:t>postupak</a:t>
            </a:r>
            <a:endParaRPr lang="en-US" altLang="en-US" dirty="0"/>
          </a:p>
          <a:p>
            <a:pPr algn="just"/>
            <a:r>
              <a:rPr lang="en-US" altLang="en-US" dirty="0" err="1"/>
              <a:t>restriktivni</a:t>
            </a:r>
            <a:r>
              <a:rPr lang="en-US" altLang="en-US" dirty="0"/>
              <a:t> </a:t>
            </a:r>
            <a:r>
              <a:rPr lang="en-US" altLang="en-US" dirty="0" err="1"/>
              <a:t>postupak</a:t>
            </a:r>
            <a:endParaRPr lang="en-US" altLang="en-US" dirty="0"/>
          </a:p>
          <a:p>
            <a:pPr algn="just"/>
            <a:r>
              <a:rPr lang="en-US" altLang="en-US" dirty="0" err="1"/>
              <a:t>konkurentni</a:t>
            </a:r>
            <a:r>
              <a:rPr lang="en-US" altLang="en-US" dirty="0"/>
              <a:t> </a:t>
            </a:r>
            <a:r>
              <a:rPr lang="en-US" altLang="en-US" dirty="0" err="1"/>
              <a:t>postupak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pregovaranjem</a:t>
            </a:r>
            <a:r>
              <a:rPr lang="en-US" altLang="en-US" dirty="0"/>
              <a:t>/</a:t>
            </a:r>
            <a:r>
              <a:rPr lang="en-US" altLang="en-US" dirty="0" err="1"/>
              <a:t>pregovarački</a:t>
            </a:r>
            <a:r>
              <a:rPr lang="en-US" altLang="en-US" dirty="0"/>
              <a:t> </a:t>
            </a:r>
            <a:r>
              <a:rPr lang="en-US" altLang="en-US" dirty="0" err="1"/>
              <a:t>postupak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objavljivanjem</a:t>
            </a:r>
            <a:r>
              <a:rPr lang="en-US" altLang="en-US" dirty="0"/>
              <a:t> </a:t>
            </a:r>
            <a:r>
              <a:rPr lang="en-US" altLang="en-US" dirty="0" err="1"/>
              <a:t>javnog</a:t>
            </a:r>
            <a:r>
              <a:rPr lang="en-US" altLang="en-US" dirty="0"/>
              <a:t> </a:t>
            </a:r>
            <a:r>
              <a:rPr lang="en-US" altLang="en-US" dirty="0" err="1"/>
              <a:t>poziva</a:t>
            </a:r>
            <a:endParaRPr lang="en-US" altLang="en-US" dirty="0"/>
          </a:p>
          <a:p>
            <a:pPr algn="just"/>
            <a:r>
              <a:rPr lang="en-US" altLang="en-US" dirty="0" err="1"/>
              <a:t>konkurentni</a:t>
            </a:r>
            <a:r>
              <a:rPr lang="en-US" altLang="en-US" dirty="0"/>
              <a:t> </a:t>
            </a:r>
            <a:r>
              <a:rPr lang="en-US" altLang="en-US" dirty="0" err="1"/>
              <a:t>dijalog</a:t>
            </a:r>
            <a:endParaRPr lang="en-US" altLang="en-US" dirty="0"/>
          </a:p>
          <a:p>
            <a:pPr algn="just"/>
            <a:r>
              <a:rPr lang="en-US" altLang="en-US" dirty="0" err="1"/>
              <a:t>partnerstvo</a:t>
            </a:r>
            <a:r>
              <a:rPr lang="en-US" altLang="en-US" dirty="0"/>
              <a:t> </a:t>
            </a:r>
            <a:r>
              <a:rPr lang="en-US" altLang="en-US" dirty="0" err="1"/>
              <a:t>za</a:t>
            </a:r>
            <a:r>
              <a:rPr lang="en-US" altLang="en-US" dirty="0"/>
              <a:t> </a:t>
            </a:r>
            <a:r>
              <a:rPr lang="en-US" altLang="en-US" dirty="0" err="1"/>
              <a:t>inovacije</a:t>
            </a:r>
            <a:endParaRPr lang="en-US" altLang="en-US" dirty="0"/>
          </a:p>
          <a:p>
            <a:pPr algn="just"/>
            <a:r>
              <a:rPr lang="en-US" altLang="en-US" dirty="0" err="1"/>
              <a:t>pregovarački</a:t>
            </a:r>
            <a:r>
              <a:rPr lang="en-US" altLang="en-US" dirty="0"/>
              <a:t> </a:t>
            </a:r>
            <a:r>
              <a:rPr lang="en-US" altLang="en-US" dirty="0" err="1"/>
              <a:t>postupak</a:t>
            </a:r>
            <a:r>
              <a:rPr lang="en-US" altLang="en-US" dirty="0"/>
              <a:t> bez </a:t>
            </a:r>
            <a:r>
              <a:rPr lang="en-US" altLang="en-US" dirty="0" err="1"/>
              <a:t>objavljivanja</a:t>
            </a:r>
            <a:r>
              <a:rPr lang="en-US" altLang="en-US" dirty="0"/>
              <a:t> </a:t>
            </a:r>
            <a:r>
              <a:rPr lang="en-US" altLang="en-US" dirty="0" err="1"/>
              <a:t>javnog</a:t>
            </a:r>
            <a:r>
              <a:rPr lang="en-US" altLang="en-US" dirty="0"/>
              <a:t> </a:t>
            </a:r>
            <a:r>
              <a:rPr lang="en-US" altLang="en-US" dirty="0" err="1"/>
              <a:t>poziva</a:t>
            </a:r>
            <a:endParaRPr lang="en-US" altLang="en-US" dirty="0"/>
          </a:p>
          <a:p>
            <a:pPr algn="just"/>
            <a:endParaRPr lang="en-US" altLang="en-US" dirty="0"/>
          </a:p>
          <a:p>
            <a:pPr algn="just"/>
            <a:r>
              <a:rPr lang="hr-HR" altLang="en-US" dirty="0"/>
              <a:t>Okvirni sporazum, dinamični sistem nabavke </a:t>
            </a:r>
            <a:r>
              <a:rPr lang="en-US" altLang="en-US" dirty="0" err="1"/>
              <a:t>i</a:t>
            </a:r>
            <a:r>
              <a:rPr lang="en-US" altLang="en-US" dirty="0"/>
              <a:t> e-</a:t>
            </a:r>
            <a:r>
              <a:rPr lang="en-US" altLang="en-US" dirty="0" err="1"/>
              <a:t>licitacije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Otvoreni postupak - sadržaj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5585"/>
            <a:ext cx="10515600" cy="4351338"/>
          </a:xfrm>
        </p:spPr>
        <p:txBody>
          <a:bodyPr>
            <a:normAutofit fontScale="82500" lnSpcReduction="10000"/>
          </a:bodyPr>
          <a:lstStyle/>
          <a:p>
            <a:pPr algn="just"/>
            <a:r>
              <a:rPr lang="en-US" altLang="en-US" dirty="0" err="1"/>
              <a:t>podaci</a:t>
            </a:r>
            <a:r>
              <a:rPr lang="en-US" altLang="en-US" dirty="0"/>
              <a:t> o </a:t>
            </a:r>
            <a:r>
              <a:rPr lang="en-US" altLang="en-US" dirty="0" err="1"/>
              <a:t>predmetu</a:t>
            </a:r>
            <a:r>
              <a:rPr lang="en-US" altLang="en-US" dirty="0"/>
              <a:t> </a:t>
            </a:r>
            <a:r>
              <a:rPr lang="en-US" altLang="en-US" dirty="0" err="1"/>
              <a:t>nabavke</a:t>
            </a:r>
            <a:r>
              <a:rPr lang="en-US" altLang="en-US" dirty="0"/>
              <a:t>;</a:t>
            </a:r>
            <a:endParaRPr lang="en-US" altLang="en-US" dirty="0"/>
          </a:p>
          <a:p>
            <a:pPr algn="just"/>
            <a:r>
              <a:rPr lang="en-US" altLang="en-US" dirty="0" err="1"/>
              <a:t>vrsta</a:t>
            </a:r>
            <a:r>
              <a:rPr lang="en-US" altLang="en-US" dirty="0"/>
              <a:t>, </a:t>
            </a:r>
            <a:r>
              <a:rPr lang="en-US" altLang="en-US" dirty="0" err="1"/>
              <a:t>tehničke</a:t>
            </a:r>
            <a:r>
              <a:rPr lang="en-US" altLang="en-US" dirty="0"/>
              <a:t> </a:t>
            </a:r>
            <a:r>
              <a:rPr lang="en-US" altLang="en-US" dirty="0" err="1"/>
              <a:t>karakteristike</a:t>
            </a:r>
            <a:r>
              <a:rPr lang="en-US" altLang="en-US" dirty="0"/>
              <a:t> (</a:t>
            </a:r>
            <a:r>
              <a:rPr lang="en-US" altLang="en-US" dirty="0" err="1"/>
              <a:t>specifikacije</a:t>
            </a:r>
            <a:r>
              <a:rPr lang="en-US" altLang="en-US" dirty="0"/>
              <a:t>), </a:t>
            </a:r>
            <a:r>
              <a:rPr lang="en-US" altLang="en-US" dirty="0" err="1"/>
              <a:t>kvalitet</a:t>
            </a:r>
            <a:r>
              <a:rPr lang="en-US" altLang="en-US" dirty="0"/>
              <a:t>, </a:t>
            </a:r>
            <a:r>
              <a:rPr lang="en-US" altLang="en-US" dirty="0" err="1"/>
              <a:t>količina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opis</a:t>
            </a:r>
            <a:r>
              <a:rPr lang="en-US" altLang="en-US" dirty="0"/>
              <a:t> </a:t>
            </a:r>
            <a:r>
              <a:rPr lang="en-US" altLang="en-US" dirty="0" err="1"/>
              <a:t>dobara</a:t>
            </a:r>
            <a:r>
              <a:rPr lang="en-US" altLang="en-US" dirty="0"/>
              <a:t>, </a:t>
            </a:r>
            <a:r>
              <a:rPr lang="en-US" altLang="en-US" dirty="0" err="1"/>
              <a:t>radova</a:t>
            </a:r>
            <a:r>
              <a:rPr lang="en-US" altLang="en-US" dirty="0"/>
              <a:t> </a:t>
            </a:r>
            <a:r>
              <a:rPr lang="en-US" altLang="en-US" dirty="0" err="1"/>
              <a:t>ili</a:t>
            </a:r>
            <a:r>
              <a:rPr lang="en-US" altLang="en-US" dirty="0"/>
              <a:t> </a:t>
            </a:r>
            <a:r>
              <a:rPr lang="en-US" altLang="en-US" dirty="0" err="1"/>
              <a:t>usluga</a:t>
            </a:r>
            <a:r>
              <a:rPr lang="en-US" altLang="en-US" dirty="0"/>
              <a:t>, </a:t>
            </a:r>
            <a:r>
              <a:rPr lang="en-US" altLang="en-US" dirty="0" err="1"/>
              <a:t>način</a:t>
            </a:r>
            <a:r>
              <a:rPr lang="en-US" altLang="en-US" dirty="0"/>
              <a:t> </a:t>
            </a:r>
            <a:r>
              <a:rPr lang="en-US" altLang="en-US" dirty="0" err="1"/>
              <a:t>sprovođenja</a:t>
            </a:r>
            <a:r>
              <a:rPr lang="en-US" altLang="en-US" dirty="0"/>
              <a:t> </a:t>
            </a:r>
            <a:r>
              <a:rPr lang="en-US" altLang="en-US" dirty="0" err="1"/>
              <a:t>kontrole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obezbeđivanja</a:t>
            </a:r>
            <a:r>
              <a:rPr lang="en-US" altLang="en-US" dirty="0"/>
              <a:t> </a:t>
            </a:r>
            <a:r>
              <a:rPr lang="en-US" altLang="en-US" dirty="0" err="1"/>
              <a:t>garancije</a:t>
            </a:r>
            <a:r>
              <a:rPr lang="en-US" altLang="en-US" dirty="0"/>
              <a:t> </a:t>
            </a:r>
            <a:r>
              <a:rPr lang="en-US" altLang="en-US" dirty="0" err="1"/>
              <a:t>kvaliteta</a:t>
            </a:r>
            <a:r>
              <a:rPr lang="en-US" altLang="en-US" dirty="0"/>
              <a:t>, </a:t>
            </a:r>
            <a:r>
              <a:rPr lang="en-US" altLang="en-US" dirty="0" err="1"/>
              <a:t>rok</a:t>
            </a:r>
            <a:r>
              <a:rPr lang="en-US" altLang="en-US" dirty="0"/>
              <a:t> </a:t>
            </a:r>
            <a:r>
              <a:rPr lang="en-US" altLang="en-US" dirty="0" err="1"/>
              <a:t>izvršenja</a:t>
            </a:r>
            <a:r>
              <a:rPr lang="en-US" altLang="en-US" dirty="0"/>
              <a:t>, </a:t>
            </a:r>
            <a:r>
              <a:rPr lang="en-US" altLang="en-US" dirty="0" err="1"/>
              <a:t>mesto</a:t>
            </a:r>
            <a:r>
              <a:rPr lang="en-US" altLang="en-US" dirty="0"/>
              <a:t> </a:t>
            </a:r>
            <a:r>
              <a:rPr lang="en-US" altLang="en-US" dirty="0" err="1"/>
              <a:t>izvršenja</a:t>
            </a:r>
            <a:r>
              <a:rPr lang="en-US" altLang="en-US" dirty="0"/>
              <a:t> </a:t>
            </a:r>
            <a:r>
              <a:rPr lang="en-US" altLang="en-US" dirty="0" err="1"/>
              <a:t>ili</a:t>
            </a:r>
            <a:r>
              <a:rPr lang="en-US" altLang="en-US" dirty="0"/>
              <a:t> </a:t>
            </a:r>
            <a:r>
              <a:rPr lang="en-US" altLang="en-US" dirty="0" err="1"/>
              <a:t>isporuke</a:t>
            </a:r>
            <a:r>
              <a:rPr lang="en-US" altLang="en-US" dirty="0"/>
              <a:t> </a:t>
            </a:r>
            <a:r>
              <a:rPr lang="en-US" altLang="en-US" dirty="0" err="1"/>
              <a:t>dobara</a:t>
            </a:r>
            <a:r>
              <a:rPr lang="en-US" altLang="en-US" dirty="0"/>
              <a:t>, </a:t>
            </a:r>
            <a:r>
              <a:rPr lang="en-US" altLang="en-US" dirty="0" err="1"/>
              <a:t>eventualne</a:t>
            </a:r>
            <a:r>
              <a:rPr lang="en-US" altLang="en-US" dirty="0"/>
              <a:t> </a:t>
            </a:r>
            <a:r>
              <a:rPr lang="en-US" altLang="en-US" dirty="0" err="1"/>
              <a:t>dodatne</a:t>
            </a:r>
            <a:r>
              <a:rPr lang="en-US" altLang="en-US" dirty="0"/>
              <a:t> </a:t>
            </a:r>
            <a:r>
              <a:rPr lang="en-US" altLang="en-US" dirty="0" err="1"/>
              <a:t>usluge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sl.</a:t>
            </a:r>
            <a:endParaRPr lang="en-US" altLang="en-US" dirty="0"/>
          </a:p>
          <a:p>
            <a:pPr algn="just"/>
            <a:r>
              <a:rPr lang="en-US" altLang="en-US" dirty="0" err="1"/>
              <a:t>tehnička</a:t>
            </a:r>
            <a:r>
              <a:rPr lang="en-US" altLang="en-US" dirty="0"/>
              <a:t> </a:t>
            </a:r>
            <a:r>
              <a:rPr lang="en-US" altLang="en-US" dirty="0" err="1"/>
              <a:t>dokumentacija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planovi</a:t>
            </a:r>
            <a:endParaRPr lang="en-US" altLang="en-US" dirty="0"/>
          </a:p>
          <a:p>
            <a:pPr algn="just"/>
            <a:r>
              <a:rPr lang="en-US" altLang="en-US" dirty="0" err="1"/>
              <a:t>kriterijumi</a:t>
            </a:r>
            <a:r>
              <a:rPr lang="en-US" altLang="en-US" dirty="0"/>
              <a:t> </a:t>
            </a:r>
            <a:r>
              <a:rPr lang="en-US" altLang="en-US" dirty="0" err="1"/>
              <a:t>za</a:t>
            </a:r>
            <a:r>
              <a:rPr lang="en-US" altLang="en-US" dirty="0"/>
              <a:t> </a:t>
            </a:r>
            <a:r>
              <a:rPr lang="en-US" altLang="en-US" dirty="0" err="1"/>
              <a:t>kvalitativni</a:t>
            </a:r>
            <a:r>
              <a:rPr lang="en-US" altLang="en-US" dirty="0"/>
              <a:t> </a:t>
            </a:r>
            <a:r>
              <a:rPr lang="en-US" altLang="en-US" dirty="0" err="1"/>
              <a:t>izbor</a:t>
            </a:r>
            <a:r>
              <a:rPr lang="en-US" altLang="en-US" dirty="0"/>
              <a:t> </a:t>
            </a:r>
            <a:r>
              <a:rPr lang="en-US" altLang="en-US" dirty="0" err="1"/>
              <a:t>privrednog</a:t>
            </a:r>
            <a:r>
              <a:rPr lang="en-US" altLang="en-US" dirty="0"/>
              <a:t> </a:t>
            </a:r>
            <a:r>
              <a:rPr lang="en-US" altLang="en-US" dirty="0" err="1"/>
              <a:t>subjekta</a:t>
            </a:r>
            <a:r>
              <a:rPr lang="en-US" altLang="en-US" dirty="0"/>
              <a:t> (</a:t>
            </a:r>
            <a:r>
              <a:rPr lang="en-US" altLang="en-US" dirty="0" err="1"/>
              <a:t>osnovi</a:t>
            </a:r>
            <a:r>
              <a:rPr lang="en-US" altLang="en-US" dirty="0"/>
              <a:t> </a:t>
            </a:r>
            <a:r>
              <a:rPr lang="en-US" altLang="en-US" dirty="0" err="1"/>
              <a:t>za</a:t>
            </a:r>
            <a:r>
              <a:rPr lang="en-US" altLang="en-US" dirty="0"/>
              <a:t> </a:t>
            </a:r>
            <a:r>
              <a:rPr lang="en-US" altLang="en-US" dirty="0" err="1"/>
              <a:t>isključenje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kriterijumi</a:t>
            </a:r>
            <a:r>
              <a:rPr lang="en-US" altLang="en-US" dirty="0"/>
              <a:t> </a:t>
            </a:r>
            <a:r>
              <a:rPr lang="en-US" altLang="en-US" dirty="0" err="1"/>
              <a:t>za</a:t>
            </a:r>
            <a:r>
              <a:rPr lang="en-US" altLang="en-US" dirty="0"/>
              <a:t> </a:t>
            </a:r>
            <a:r>
              <a:rPr lang="en-US" altLang="en-US" dirty="0" err="1"/>
              <a:t>izbor</a:t>
            </a:r>
            <a:r>
              <a:rPr lang="en-US" altLang="en-US" dirty="0"/>
              <a:t> </a:t>
            </a:r>
            <a:r>
              <a:rPr lang="en-US" altLang="en-US" dirty="0" err="1"/>
              <a:t>privrednog</a:t>
            </a:r>
            <a:r>
              <a:rPr lang="en-US" altLang="en-US" dirty="0"/>
              <a:t> </a:t>
            </a:r>
            <a:r>
              <a:rPr lang="en-US" altLang="en-US" dirty="0" err="1"/>
              <a:t>subjekta</a:t>
            </a:r>
            <a:r>
              <a:rPr lang="en-US" altLang="en-US" dirty="0"/>
              <a:t>)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uputstvo</a:t>
            </a:r>
            <a:r>
              <a:rPr lang="en-US" altLang="en-US" dirty="0"/>
              <a:t> </a:t>
            </a:r>
            <a:r>
              <a:rPr lang="en-US" altLang="en-US" dirty="0" err="1"/>
              <a:t>kako</a:t>
            </a:r>
            <a:r>
              <a:rPr lang="en-US" altLang="en-US" dirty="0"/>
              <a:t> se </a:t>
            </a:r>
            <a:r>
              <a:rPr lang="en-US" altLang="en-US" dirty="0" err="1"/>
              <a:t>dokazuje</a:t>
            </a:r>
            <a:r>
              <a:rPr lang="en-US" altLang="en-US" dirty="0"/>
              <a:t> </a:t>
            </a:r>
            <a:r>
              <a:rPr lang="en-US" altLang="en-US" dirty="0" err="1"/>
              <a:t>ispunjenost</a:t>
            </a:r>
            <a:r>
              <a:rPr lang="en-US" altLang="en-US" dirty="0"/>
              <a:t> </a:t>
            </a:r>
            <a:r>
              <a:rPr lang="en-US" altLang="en-US" dirty="0" err="1"/>
              <a:t>tih</a:t>
            </a:r>
            <a:r>
              <a:rPr lang="en-US" altLang="en-US" dirty="0"/>
              <a:t> </a:t>
            </a:r>
            <a:r>
              <a:rPr lang="en-US" altLang="en-US" dirty="0" err="1"/>
              <a:t>kriterijuma</a:t>
            </a:r>
            <a:endParaRPr lang="en-US" altLang="en-US" dirty="0"/>
          </a:p>
          <a:p>
            <a:pPr algn="just"/>
            <a:r>
              <a:rPr lang="en-US" altLang="en-US" dirty="0" err="1"/>
              <a:t>kriterijumi</a:t>
            </a:r>
            <a:r>
              <a:rPr lang="en-US" altLang="en-US" dirty="0"/>
              <a:t> </a:t>
            </a:r>
            <a:r>
              <a:rPr lang="en-US" altLang="en-US" dirty="0" err="1"/>
              <a:t>za</a:t>
            </a:r>
            <a:r>
              <a:rPr lang="en-US" altLang="en-US" dirty="0"/>
              <a:t> </a:t>
            </a:r>
            <a:r>
              <a:rPr lang="en-US" altLang="en-US" dirty="0" err="1"/>
              <a:t>dodelu</a:t>
            </a:r>
            <a:r>
              <a:rPr lang="en-US" altLang="en-US" dirty="0"/>
              <a:t> </a:t>
            </a:r>
            <a:r>
              <a:rPr lang="en-US" altLang="en-US" dirty="0" err="1"/>
              <a:t>ugovora</a:t>
            </a:r>
            <a:endParaRPr lang="en-US" altLang="en-US" dirty="0"/>
          </a:p>
          <a:p>
            <a:pPr algn="just"/>
            <a:r>
              <a:rPr lang="en-US" altLang="en-US" dirty="0" err="1"/>
              <a:t>obrasci</a:t>
            </a:r>
            <a:r>
              <a:rPr lang="en-US" altLang="en-US" dirty="0"/>
              <a:t> </a:t>
            </a:r>
            <a:r>
              <a:rPr lang="en-US" altLang="en-US" dirty="0" err="1"/>
              <a:t>koji</a:t>
            </a:r>
            <a:r>
              <a:rPr lang="en-US" altLang="en-US" dirty="0"/>
              <a:t> </a:t>
            </a:r>
            <a:r>
              <a:rPr lang="en-US" altLang="en-US" dirty="0" err="1"/>
              <a:t>čine</a:t>
            </a:r>
            <a:r>
              <a:rPr lang="en-US" altLang="en-US" dirty="0"/>
              <a:t> </a:t>
            </a:r>
            <a:r>
              <a:rPr lang="en-US" altLang="en-US" dirty="0" err="1"/>
              <a:t>sastavni</a:t>
            </a:r>
            <a:r>
              <a:rPr lang="en-US" altLang="en-US" dirty="0"/>
              <a:t> </a:t>
            </a:r>
            <a:r>
              <a:rPr lang="en-US" altLang="en-US" dirty="0" err="1"/>
              <a:t>deo</a:t>
            </a:r>
            <a:r>
              <a:rPr lang="en-US" altLang="en-US" dirty="0"/>
              <a:t> </a:t>
            </a:r>
            <a:r>
              <a:rPr lang="en-US" altLang="en-US" dirty="0" err="1"/>
              <a:t>ponude</a:t>
            </a:r>
            <a:endParaRPr lang="en-US" altLang="en-US" dirty="0"/>
          </a:p>
          <a:p>
            <a:pPr algn="just"/>
            <a:r>
              <a:rPr lang="en-US" altLang="en-US" dirty="0"/>
              <a:t>model </a:t>
            </a:r>
            <a:r>
              <a:rPr lang="en-US" altLang="en-US" dirty="0" err="1"/>
              <a:t>ugovora</a:t>
            </a:r>
            <a:endParaRPr lang="en-US" altLang="en-US" dirty="0"/>
          </a:p>
          <a:p>
            <a:pPr algn="just"/>
            <a:r>
              <a:rPr lang="en-US" altLang="en-US" dirty="0" err="1"/>
              <a:t>uputstvo</a:t>
            </a:r>
            <a:r>
              <a:rPr lang="en-US" altLang="en-US" dirty="0"/>
              <a:t> </a:t>
            </a:r>
            <a:r>
              <a:rPr lang="en-US" altLang="en-US" dirty="0" err="1"/>
              <a:t>ponuđačima</a:t>
            </a:r>
            <a:r>
              <a:rPr lang="en-US" altLang="en-US" dirty="0"/>
              <a:t> </a:t>
            </a:r>
            <a:r>
              <a:rPr lang="en-US" altLang="en-US" dirty="0" err="1"/>
              <a:t>kako</a:t>
            </a:r>
            <a:r>
              <a:rPr lang="en-US" altLang="en-US" dirty="0"/>
              <a:t> da </a:t>
            </a:r>
            <a:r>
              <a:rPr lang="en-US" altLang="en-US" dirty="0" err="1"/>
              <a:t>sačine</a:t>
            </a:r>
            <a:r>
              <a:rPr lang="en-US" altLang="en-US" dirty="0"/>
              <a:t> </a:t>
            </a:r>
            <a:r>
              <a:rPr lang="en-US" altLang="en-US" dirty="0" err="1"/>
              <a:t>ponudu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Konkurentni postupak - sadržaj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315"/>
            <a:ext cx="10515600" cy="4672965"/>
          </a:xfrm>
        </p:spPr>
        <p:txBody>
          <a:bodyPr>
            <a:normAutofit/>
          </a:bodyPr>
          <a:lstStyle/>
          <a:p>
            <a:pPr algn="just"/>
            <a:r>
              <a:rPr lang="en-US" altLang="en-US" sz="1800" dirty="0" err="1"/>
              <a:t>Faza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kvalifikacije</a:t>
            </a:r>
            <a:r>
              <a:rPr lang="en-US" altLang="en-US" sz="1800" dirty="0"/>
              <a:t>:</a:t>
            </a:r>
            <a:endParaRPr lang="en-US" altLang="en-US" sz="1800" dirty="0"/>
          </a:p>
          <a:p>
            <a:pPr lvl="1" algn="just"/>
            <a:r>
              <a:rPr lang="en-US" altLang="en-US" sz="1400" dirty="0" err="1"/>
              <a:t>podaci</a:t>
            </a:r>
            <a:r>
              <a:rPr lang="en-US" altLang="en-US" sz="1400" dirty="0"/>
              <a:t> o </a:t>
            </a:r>
            <a:r>
              <a:rPr lang="en-US" altLang="en-US" sz="1400" dirty="0" err="1"/>
              <a:t>predmetu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nabavke</a:t>
            </a:r>
            <a:endParaRPr lang="en-US" altLang="en-US" sz="1400" dirty="0"/>
          </a:p>
          <a:p>
            <a:pPr lvl="1" algn="just"/>
            <a:r>
              <a:rPr lang="en-US" altLang="en-US" sz="1400" dirty="0" err="1"/>
              <a:t>kriterijumi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za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kvalitativni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izbor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privrednog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subjekta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osnovi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za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isključenje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kriterijumi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za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izbor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privrednog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subjekta</a:t>
            </a:r>
            <a:r>
              <a:rPr lang="en-US" altLang="en-US" sz="1400" dirty="0"/>
              <a:t>)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uputstvo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kako</a:t>
            </a:r>
            <a:r>
              <a:rPr lang="en-US" altLang="en-US" sz="1400" dirty="0"/>
              <a:t> se </a:t>
            </a:r>
            <a:r>
              <a:rPr lang="en-US" altLang="en-US" sz="1400" dirty="0" err="1"/>
              <a:t>dokazuje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ispunjenost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tih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kriterijuma</a:t>
            </a:r>
            <a:endParaRPr lang="en-US" altLang="en-US" sz="1400" dirty="0"/>
          </a:p>
          <a:p>
            <a:pPr lvl="1" algn="just"/>
            <a:r>
              <a:rPr lang="en-US" altLang="en-US" sz="1400" dirty="0" err="1"/>
              <a:t>način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rok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za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podnošenje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prijave</a:t>
            </a:r>
            <a:endParaRPr lang="en-US" altLang="en-US" sz="1400" dirty="0" err="1"/>
          </a:p>
          <a:p>
            <a:pPr lvl="1" algn="just"/>
            <a:endParaRPr lang="en-US" altLang="en-US" sz="1400" dirty="0"/>
          </a:p>
          <a:p>
            <a:pPr algn="just"/>
            <a:r>
              <a:rPr lang="en-US" altLang="en-US" sz="1800" dirty="0" err="1"/>
              <a:t>Faza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pregovaranja</a:t>
            </a:r>
            <a:r>
              <a:rPr lang="en-US" altLang="en-US" sz="1800" dirty="0"/>
              <a:t>:</a:t>
            </a:r>
            <a:endParaRPr lang="en-US" altLang="en-US" sz="1800" dirty="0"/>
          </a:p>
          <a:p>
            <a:pPr lvl="1" algn="just"/>
            <a:r>
              <a:rPr lang="en-US" altLang="en-US" sz="1400" dirty="0" err="1"/>
              <a:t>podaci</a:t>
            </a:r>
            <a:r>
              <a:rPr lang="en-US" altLang="en-US" sz="1400" dirty="0"/>
              <a:t> o </a:t>
            </a:r>
            <a:r>
              <a:rPr lang="en-US" altLang="en-US" sz="1400" dirty="0" err="1"/>
              <a:t>predmetu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nabavke</a:t>
            </a:r>
            <a:endParaRPr lang="en-US" altLang="en-US" sz="1400" dirty="0"/>
          </a:p>
          <a:p>
            <a:pPr lvl="1" algn="just"/>
            <a:r>
              <a:rPr lang="en-US" altLang="en-US" sz="1400" dirty="0" err="1"/>
              <a:t>vrsta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tehničke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karakteristike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specifikacije</a:t>
            </a:r>
            <a:r>
              <a:rPr lang="en-US" altLang="en-US" sz="1400" dirty="0"/>
              <a:t>), </a:t>
            </a:r>
            <a:r>
              <a:rPr lang="en-US" altLang="en-US" sz="1400" dirty="0" err="1"/>
              <a:t>kvalitet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količina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opis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dobara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radova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ili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usluga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način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sprovođenja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kontrole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obezbeđivanja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garancije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kvaliteta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rok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izvršenja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mesto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izvršenja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ili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isporuke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dobara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eventualne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dodatne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usluge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sl.</a:t>
            </a:r>
            <a:endParaRPr lang="en-US" altLang="en-US" sz="1400" dirty="0"/>
          </a:p>
          <a:p>
            <a:pPr lvl="1" algn="just"/>
            <a:r>
              <a:rPr lang="en-US" altLang="en-US" sz="1400" dirty="0" err="1"/>
              <a:t>tehnička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dokumentacija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planovi</a:t>
            </a:r>
            <a:endParaRPr lang="en-US" altLang="en-US" sz="1400" dirty="0"/>
          </a:p>
          <a:p>
            <a:pPr lvl="1" algn="just"/>
            <a:r>
              <a:rPr lang="en-US" altLang="en-US" sz="1400" dirty="0" err="1"/>
              <a:t>kriterijumi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za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dodelu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ugovora</a:t>
            </a:r>
            <a:endParaRPr lang="en-US" altLang="en-US" sz="1400" dirty="0"/>
          </a:p>
          <a:p>
            <a:pPr lvl="1" algn="just"/>
            <a:r>
              <a:rPr lang="en-US" altLang="en-US" sz="1400" dirty="0" err="1"/>
              <a:t>elementi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ugovora</a:t>
            </a:r>
            <a:r>
              <a:rPr lang="en-US" altLang="en-US" sz="1400" dirty="0"/>
              <a:t> o </a:t>
            </a:r>
            <a:r>
              <a:rPr lang="en-US" altLang="en-US" sz="1400" dirty="0" err="1"/>
              <a:t>kojima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će</a:t>
            </a:r>
            <a:r>
              <a:rPr lang="en-US" altLang="en-US" sz="1400" dirty="0"/>
              <a:t> se </a:t>
            </a:r>
            <a:r>
              <a:rPr lang="en-US" altLang="en-US" sz="1400" dirty="0" err="1"/>
              <a:t>pregovarati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način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pregovaranja</a:t>
            </a:r>
            <a:endParaRPr lang="en-US" altLang="en-US" sz="1400" dirty="0"/>
          </a:p>
          <a:p>
            <a:pPr lvl="1" algn="just"/>
            <a:r>
              <a:rPr lang="en-US" altLang="en-US" sz="1400" dirty="0" err="1"/>
              <a:t>napomena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ako</a:t>
            </a:r>
            <a:r>
              <a:rPr lang="en-US" altLang="en-US" sz="1400" dirty="0"/>
              <a:t> se </a:t>
            </a:r>
            <a:r>
              <a:rPr lang="en-US" altLang="en-US" sz="1400" dirty="0" err="1"/>
              <a:t>postupak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sprovodi</a:t>
            </a:r>
            <a:r>
              <a:rPr lang="en-US" altLang="en-US" sz="1400" dirty="0"/>
              <a:t> u </a:t>
            </a:r>
            <a:r>
              <a:rPr lang="en-US" altLang="en-US" sz="1400" dirty="0" err="1"/>
              <a:t>više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faza</a:t>
            </a:r>
            <a:r>
              <a:rPr lang="en-US" altLang="en-US" sz="1400" dirty="0"/>
              <a:t> u </a:t>
            </a:r>
            <a:r>
              <a:rPr lang="en-US" altLang="en-US" sz="1400" dirty="0" err="1"/>
              <a:t>cilju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smanjenja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broja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ponuda</a:t>
            </a:r>
            <a:r>
              <a:rPr lang="en-US" altLang="en-US" sz="1400" dirty="0"/>
              <a:t> o </a:t>
            </a:r>
            <a:r>
              <a:rPr lang="en-US" altLang="en-US" sz="1400" dirty="0" err="1"/>
              <a:t>kojima</a:t>
            </a:r>
            <a:r>
              <a:rPr lang="en-US" altLang="en-US" sz="1400" dirty="0"/>
              <a:t> se </a:t>
            </a:r>
            <a:r>
              <a:rPr lang="en-US" altLang="en-US" sz="1400" dirty="0" err="1"/>
              <a:t>pregovara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kao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elementi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kriterijuma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za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dodelu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ugovora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osnovu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kojeg</a:t>
            </a:r>
            <a:r>
              <a:rPr lang="en-US" altLang="en-US" sz="1400" dirty="0"/>
              <a:t> </a:t>
            </a:r>
            <a:r>
              <a:rPr lang="en-US" altLang="en-US" sz="1400" dirty="0" err="1"/>
              <a:t>će</a:t>
            </a:r>
            <a:r>
              <a:rPr lang="en-US" altLang="en-US" sz="1400" dirty="0"/>
              <a:t> se </a:t>
            </a:r>
            <a:r>
              <a:rPr lang="en-US" altLang="en-US" sz="1400" dirty="0" err="1"/>
              <a:t>smanjivati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broj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ponuda</a:t>
            </a:r>
            <a:endParaRPr lang="en-US" altLang="en-US" sz="1400" dirty="0"/>
          </a:p>
          <a:p>
            <a:pPr lvl="1" algn="just"/>
            <a:r>
              <a:rPr lang="en-US" altLang="en-US" sz="1400" dirty="0" err="1"/>
              <a:t>obrasci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koji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čine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sastavni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ponude</a:t>
            </a:r>
            <a:endParaRPr lang="en-US" altLang="en-US" sz="1400" dirty="0"/>
          </a:p>
          <a:p>
            <a:pPr lvl="1" algn="just"/>
            <a:r>
              <a:rPr lang="en-US" altLang="en-US" sz="1400" dirty="0"/>
              <a:t>model </a:t>
            </a:r>
            <a:r>
              <a:rPr lang="en-US" altLang="en-US" sz="1400" dirty="0" err="1"/>
              <a:t>ugovora</a:t>
            </a:r>
            <a:endParaRPr lang="en-US" altLang="en-US" sz="1400" dirty="0"/>
          </a:p>
          <a:p>
            <a:pPr lvl="1" algn="just"/>
            <a:r>
              <a:rPr lang="en-US" altLang="en-US" sz="1400" dirty="0" err="1"/>
              <a:t>uputstvo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ponuđačima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kako</a:t>
            </a:r>
            <a:r>
              <a:rPr lang="en-US" altLang="en-US" sz="1400" dirty="0"/>
              <a:t> da </a:t>
            </a:r>
            <a:r>
              <a:rPr lang="en-US" altLang="en-US" sz="1400" dirty="0" err="1"/>
              <a:t>sačine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ponudu</a:t>
            </a:r>
            <a:endParaRPr lang="en-US" altLang="en-US" sz="1400" dirty="0" err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en-US" dirty="0"/>
              <a:t>Okvirni sporazum (</a:t>
            </a:r>
            <a:r>
              <a:rPr lang="en-US" altLang="en-US" dirty="0"/>
              <a:t>OS</a:t>
            </a:r>
            <a:r>
              <a:rPr lang="hr-HR" altLang="en-US" dirty="0"/>
              <a:t>)</a:t>
            </a:r>
            <a:r>
              <a:rPr lang="en-US" altLang="en-US" dirty="0"/>
              <a:t> - </a:t>
            </a:r>
            <a:r>
              <a:rPr lang="en-US" altLang="en-US" dirty="0" err="1"/>
              <a:t>sadržaj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/>
              <a:t>informaciju da li se OS zaključuje sa 1 ili više ponuđača</a:t>
            </a:r>
            <a:endParaRPr lang="en-US" altLang="en-US"/>
          </a:p>
          <a:p>
            <a:pPr algn="just"/>
            <a:r>
              <a:rPr lang="en-US" altLang="en-US"/>
              <a:t>vreme trajanja OS</a:t>
            </a:r>
            <a:endParaRPr lang="en-US" altLang="en-US"/>
          </a:p>
          <a:p>
            <a:pPr algn="just"/>
            <a:r>
              <a:rPr lang="en-US" altLang="en-US"/>
              <a:t>način zaključenja ugovora na osnovu OS </a:t>
            </a:r>
            <a:endParaRPr lang="en-US" altLang="en-US"/>
          </a:p>
          <a:p>
            <a:pPr algn="just"/>
            <a:r>
              <a:rPr lang="en-US" altLang="en-US"/>
              <a:t>podatke o naručiocima koji će da zaključe OS, u čije ime će da se zaključi OS, ili kojima je OS namenjen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15737</Words>
  <Application>WPS Presentation</Application>
  <PresentationFormat>Widescreen</PresentationFormat>
  <Paragraphs>270</Paragraphs>
  <Slides>33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33</vt:i4>
      </vt:variant>
    </vt:vector>
  </HeadingPairs>
  <TitlesOfParts>
    <vt:vector size="51" baseType="lpstr">
      <vt:lpstr>Arial</vt:lpstr>
      <vt:lpstr>SimSun</vt:lpstr>
      <vt:lpstr>Wingdings</vt:lpstr>
      <vt:lpstr>Calibri</vt:lpstr>
      <vt:lpstr>Calibri</vt:lpstr>
      <vt:lpstr>MS PGothic</vt:lpstr>
      <vt:lpstr>Cambria</vt:lpstr>
      <vt:lpstr>Times New Roman</vt:lpstr>
      <vt:lpstr>Noto Sans</vt:lpstr>
      <vt:lpstr>DejaVu Sans</vt:lpstr>
      <vt:lpstr>Calibri Light</vt:lpstr>
      <vt:lpstr>微软雅黑</vt:lpstr>
      <vt:lpstr>Monospace</vt:lpstr>
      <vt:lpstr/>
      <vt:lpstr>Arial Unicode MS</vt:lpstr>
      <vt:lpstr>Noto Sans Syriac Eastern</vt:lpstr>
      <vt:lpstr>Office Theme</vt:lpstr>
      <vt:lpstr>1_Office Theme</vt:lpstr>
      <vt:lpstr>Project “Support for further improvement of Public Procurement system in Serbia”, IPA 2013</vt:lpstr>
      <vt:lpstr>Nacrt Pravilnika o sadržaju konkursne dokumentacije u postupcima javnih nabavki</vt:lpstr>
      <vt:lpstr>Pravni osnov - čl. 93. ZJN (nacrt)</vt:lpstr>
      <vt:lpstr>Sadržaj pravilnika</vt:lpstr>
      <vt:lpstr>Sadržaj konkursne dokumentacije</vt:lpstr>
      <vt:lpstr>Obavezni elementi sadržaja KD</vt:lpstr>
      <vt:lpstr>Otvoreni postupak - sadržaj</vt:lpstr>
      <vt:lpstr>Konkurentni postupak - sadržaj</vt:lpstr>
      <vt:lpstr>Okvirni sporazum (OS) - sadržaj</vt:lpstr>
      <vt:lpstr>Dinamički sistem nabavke (DSN) - sadržaj</vt:lpstr>
      <vt:lpstr>Fakultativni elementi KD</vt:lpstr>
      <vt:lpstr>Bliže uređenje sadržaja KD</vt:lpstr>
      <vt:lpstr>Uputstvo ponuđačima I.</vt:lpstr>
      <vt:lpstr>Uputstvo ponuđačima II.</vt:lpstr>
      <vt:lpstr>Uputstvo ponuđačima III.</vt:lpstr>
      <vt:lpstr>Obrazac ponude - sadržaj</vt:lpstr>
      <vt:lpstr>Sredstva obezbeđenja</vt:lpstr>
      <vt:lpstr>Završne odredbe</vt:lpstr>
      <vt:lpstr>Otvorena pitanja</vt:lpstr>
      <vt:lpstr>Nacrt pravilnika o otvaranju ponuda</vt:lpstr>
      <vt:lpstr>Pravni osnov - čl. 140. ZJN (nacrt)</vt:lpstr>
      <vt:lpstr>Sadržaj pravilnika</vt:lpstr>
      <vt:lpstr>Postupak otvaranja ponuda I.</vt:lpstr>
      <vt:lpstr>Postupak otvaranja ponuda II.</vt:lpstr>
      <vt:lpstr>Postupak otvaranja ponuda III.</vt:lpstr>
      <vt:lpstr>Zapisnik - sadržaj I.</vt:lpstr>
      <vt:lpstr>Zapisnik - sadržaj II.</vt:lpstr>
      <vt:lpstr>Zapisnik - sadržaj III.</vt:lpstr>
      <vt:lpstr>Zapisnik</vt:lpstr>
      <vt:lpstr>Postupak otvaranja prijava</vt:lpstr>
      <vt:lpstr>Završne odredbe</vt:lpstr>
      <vt:lpstr>Otvorena pitanja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Andjelkovic</dc:creator>
  <cp:lastModifiedBy>ivan</cp:lastModifiedBy>
  <cp:revision>55</cp:revision>
  <dcterms:created xsi:type="dcterms:W3CDTF">2019-02-06T10:10:55Z</dcterms:created>
  <dcterms:modified xsi:type="dcterms:W3CDTF">2019-02-06T10:10:55Z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1033-10.1.0.6757</vt:lpwstr>
  </property>
</Properties>
</file>