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9"/>
  </p:notesMasterIdLst>
  <p:handoutMasterIdLst>
    <p:handoutMasterId r:id="rId30"/>
  </p:handoutMasterIdLst>
  <p:sldIdLst>
    <p:sldId id="337" r:id="rId3"/>
    <p:sldId id="260" r:id="rId4"/>
    <p:sldId id="275" r:id="rId5"/>
    <p:sldId id="279" r:id="rId6"/>
    <p:sldId id="277" r:id="rId7"/>
    <p:sldId id="316" r:id="rId8"/>
    <p:sldId id="282" r:id="rId9"/>
    <p:sldId id="280" r:id="rId10"/>
    <p:sldId id="284" r:id="rId11"/>
    <p:sldId id="317" r:id="rId12"/>
    <p:sldId id="318" r:id="rId13"/>
    <p:sldId id="319" r:id="rId14"/>
    <p:sldId id="285" r:id="rId15"/>
    <p:sldId id="336" r:id="rId16"/>
    <p:sldId id="286" r:id="rId17"/>
    <p:sldId id="283" r:id="rId18"/>
    <p:sldId id="287" r:id="rId19"/>
    <p:sldId id="320" r:id="rId20"/>
    <p:sldId id="321" r:id="rId21"/>
    <p:sldId id="322" r:id="rId22"/>
    <p:sldId id="323" r:id="rId23"/>
    <p:sldId id="324" r:id="rId24"/>
    <p:sldId id="325" r:id="rId25"/>
    <p:sldId id="276" r:id="rId26"/>
    <p:sldId id="326" r:id="rId27"/>
    <p:sldId id="259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7F86C-6F5B-4F38-A6EA-EE5C71EDA54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F51E0-D0AC-4D64-811B-284E3257DD2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C1E34-BA84-4FC4-A2E2-1BFB38B7B933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C1FED-1361-43BE-ADD0-3B622E2F596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Obaveštenje pravnih ili fizičkih lica, organa državne uprave ili drugih državnih organa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en-US">
                <a:sym typeface="+mn-ea"/>
              </a:rPr>
              <a:t>čl. 182 ZJN</a:t>
            </a:r>
            <a:endParaRPr lang="en-US" alt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en-US"/>
              <a:t>PPbPO</a:t>
            </a:r>
          </a:p>
          <a:p>
            <a:r>
              <a:rPr lang="en-US" altLang="en-US"/>
              <a:t>1.samo određeni privredni subjekt može da isporuči dobra, pruži usluge ili izvede radove, iz sledećih razloga: </a:t>
            </a:r>
          </a:p>
          <a:p>
            <a:r>
              <a:rPr lang="en-US" altLang="en-US"/>
              <a:t>(1) cilj nabavke je stvaranje ili kupovina jedinstvenog umetničkog dela ili umetničkog izvođenja;</a:t>
            </a:r>
          </a:p>
          <a:p>
            <a:r>
              <a:rPr lang="en-US" altLang="en-US"/>
              <a:t>(2) nepostojanje konkurencije iz tehničkih razloga ili</a:t>
            </a:r>
          </a:p>
          <a:p>
            <a:r>
              <a:rPr lang="en-US" altLang="en-US"/>
              <a:t>(3) zbog zaštite ekskluzivnih prava, uključujući prava intelektualne svojine;</a:t>
            </a:r>
          </a:p>
          <a:p>
            <a:r>
              <a:rPr lang="en-US" altLang="en-US"/>
              <a:t>2.zbog izuzetne hitnosti prouzrokovane događajima koje naručilac nije mogao da predvidi, nije moguće postupiti u rokovima određenim za otvoreni postupak ili restriktivni postupak ili konkurentni postupak sa pregovaranjem ili pregovarački postupak sa objavljivanjem, s tim da okolnosti kojima naručilac opravdava izuzetnu hitnost ne smeju ni u kom slučaju da budu prouzrokovane njegovim postupanjem.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U slučaju da je monitoring sproveden po osnovu obaveštenja </a:t>
            </a:r>
            <a:r>
              <a:rPr lang="en-US" altLang="en-US"/>
              <a:t>(</a:t>
            </a:r>
            <a:r>
              <a:rPr lang="en-US"/>
              <a:t>iz člana 4. stava 2. tačke 3) ovog pravilnika</a:t>
            </a:r>
            <a:r>
              <a:rPr lang="en-US" altLang="en-US"/>
              <a:t>)</a:t>
            </a:r>
            <a:r>
              <a:rPr lang="en-US"/>
              <a:t>, podnosiocu obaveštenja se dostavlja jedan od dokaza navedenih u stavu 1. ovog člana. 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109F-C8F9-4299-AE70-14FEC71746E9}" type="datetime1">
              <a:rPr lang="en-GB" smtClean="0"/>
              <a:t>05/02/2019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A5F1-F40D-4B9D-B3A2-48575C0CDA60}" type="datetime1">
              <a:rPr lang="en-GB" smtClean="0"/>
              <a:t>05/02/2019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4E5FF-5F39-4CE2-B43F-BD4ABE504A5B}" type="datetime1">
              <a:rPr lang="en-GB" smtClean="0"/>
              <a:t>05/02/2019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F966-A0F5-473E-9305-68249C44A3E6}" type="datetime1">
              <a:rPr lang="en-GB" smtClean="0"/>
              <a:t>05/02/2019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E31F-E198-4443-AB08-E640041FDF5A}" type="datetime1">
              <a:rPr lang="en-GB" smtClean="0"/>
              <a:t>05/02/2019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FB3C-E531-42BB-8A13-A5B42F763922}" type="datetime1">
              <a:rPr lang="en-GB" smtClean="0"/>
              <a:t>05/02/2019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3EB1C-9D5E-4F32-A05D-30DFE3A51064}" type="datetime1">
              <a:rPr lang="en-GB" smtClean="0"/>
              <a:t>05/02/2019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6960-9C60-4E87-8D81-E990DDAC2F3E}" type="datetime1">
              <a:rPr lang="en-GB" smtClean="0"/>
              <a:t>05/02/2019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0FC9-AA78-4C7C-88B4-47C30B3E107F}" type="datetime1">
              <a:rPr lang="en-GB" smtClean="0"/>
              <a:t>05/02/2019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4E5FF-5F39-4CE2-B43F-BD4ABE504A5B}" type="datetime1">
              <a:rPr lang="en-GB" smtClean="0"/>
              <a:t>05/02/2019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3510-73A5-4494-8B47-6A1173904123}" type="datetime1">
              <a:rPr lang="en-GB" smtClean="0"/>
              <a:t>05/02/2019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109F-C8F9-4299-AE70-14FEC71746E9}" type="datetime1">
              <a:rPr lang="en-GB" smtClean="0"/>
              <a:t>05/02/2019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A5F1-F40D-4B9D-B3A2-48575C0CDA60}" type="datetime1">
              <a:rPr lang="en-GB" smtClean="0"/>
              <a:t>05/02/2019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F966-A0F5-473E-9305-68249C44A3E6}" type="datetime1">
              <a:rPr lang="en-GB" smtClean="0"/>
              <a:t>05/02/2019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E31F-E198-4443-AB08-E640041FDF5A}" type="datetime1">
              <a:rPr lang="en-GB" smtClean="0"/>
              <a:t>05/02/2019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FB3C-E531-42BB-8A13-A5B42F763922}" type="datetime1">
              <a:rPr lang="en-GB" smtClean="0"/>
              <a:t>05/02/2019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3EB1C-9D5E-4F32-A05D-30DFE3A51064}" type="datetime1">
              <a:rPr lang="en-GB" smtClean="0"/>
              <a:t>05/02/2019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E6960-9C60-4E87-8D81-E990DDAC2F3E}" type="datetime1">
              <a:rPr lang="en-GB" smtClean="0"/>
              <a:t>05/02/2019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0FC9-AA78-4C7C-88B4-47C30B3E107F}" type="datetime1">
              <a:rPr lang="en-GB" smtClean="0"/>
              <a:t>05/02/2019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3510-73A5-4494-8B47-6A1173904123}" type="datetime1">
              <a:rPr lang="en-GB" smtClean="0"/>
              <a:t>05/02/2019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A55E-CF04-4431-8C6B-AD140A2416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30A2E-B6E0-44BE-AB21-9B5CC433611B}" type="datetime1">
              <a:rPr lang="en-GB" smtClean="0"/>
              <a:t>05/02/2019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2A55E-CF04-4431-8C6B-AD140A241692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868" y="6176963"/>
            <a:ext cx="1283784" cy="66910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400" y="6356350"/>
            <a:ext cx="730840" cy="29871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234" y="5893654"/>
            <a:ext cx="2441384" cy="964346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 userDrawn="1"/>
        </p:nvSpPr>
        <p:spPr bwMode="auto">
          <a:xfrm>
            <a:off x="-136322" y="6461761"/>
            <a:ext cx="1866900" cy="29871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50">
                <a:effectLst/>
                <a:latin typeface="Arial" panose="02080604020202020204" pitchFamily="34" charset="0"/>
                <a:ea typeface="Calibri" panose="020F0502020204030204" pitchFamily="34" charset="0"/>
                <a:cs typeface="Arial" panose="02080604020202020204" pitchFamily="34" charset="0"/>
              </a:rPr>
              <a:t>Republic of Serbia</a:t>
            </a:r>
          </a:p>
          <a:p>
            <a:pPr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50">
                <a:effectLst/>
                <a:latin typeface="Arial" panose="02080604020202020204" pitchFamily="34" charset="0"/>
                <a:ea typeface="Calibri" panose="020F0502020204030204" pitchFamily="34" charset="0"/>
                <a:cs typeface="Arial" panose="02080604020202020204" pitchFamily="34" charset="0"/>
              </a:rPr>
              <a:t>Public procurement office</a:t>
            </a:r>
          </a:p>
        </p:txBody>
      </p:sp>
      <p:pic>
        <p:nvPicPr>
          <p:cNvPr id="13" name="Picture 12"/>
          <p:cNvPicPr/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68" y="5972810"/>
            <a:ext cx="262255" cy="52006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Footer Placeholder 4"/>
          <p:cNvSpPr txBox="1"/>
          <p:nvPr userDrawn="1"/>
        </p:nvSpPr>
        <p:spPr>
          <a:xfrm>
            <a:off x="1658131" y="6375827"/>
            <a:ext cx="8953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/>
              <a:t>Implemented by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8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30A2E-B6E0-44BE-AB21-9B5CC433611B}" type="datetime1">
              <a:rPr lang="en-GB" smtClean="0"/>
              <a:t>05/02/2019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2A55E-CF04-4431-8C6B-AD140A241692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868" y="6176963"/>
            <a:ext cx="1283784" cy="66910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400" y="6356350"/>
            <a:ext cx="730840" cy="29871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234" y="5893654"/>
            <a:ext cx="2441384" cy="964346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 userDrawn="1"/>
        </p:nvSpPr>
        <p:spPr bwMode="auto">
          <a:xfrm>
            <a:off x="-136322" y="6461761"/>
            <a:ext cx="1866900" cy="29871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50">
                <a:effectLst/>
                <a:latin typeface="Arial" panose="02080604020202020204" pitchFamily="34" charset="0"/>
                <a:ea typeface="Calibri" panose="020F0502020204030204" pitchFamily="34" charset="0"/>
                <a:cs typeface="Arial" panose="02080604020202020204" pitchFamily="34" charset="0"/>
              </a:rPr>
              <a:t>Republic of Serbia</a:t>
            </a:r>
          </a:p>
          <a:p>
            <a:pPr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50">
                <a:effectLst/>
                <a:latin typeface="Arial" panose="02080604020202020204" pitchFamily="34" charset="0"/>
                <a:ea typeface="Calibri" panose="020F0502020204030204" pitchFamily="34" charset="0"/>
                <a:cs typeface="Arial" panose="02080604020202020204" pitchFamily="34" charset="0"/>
              </a:rPr>
              <a:t>Public procurement office</a:t>
            </a:r>
          </a:p>
        </p:txBody>
      </p:sp>
      <p:pic>
        <p:nvPicPr>
          <p:cNvPr id="13" name="Picture 12"/>
          <p:cNvPicPr/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68" y="5972810"/>
            <a:ext cx="262255" cy="52006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Footer Placeholder 4"/>
          <p:cNvSpPr txBox="1"/>
          <p:nvPr userDrawn="1"/>
        </p:nvSpPr>
        <p:spPr>
          <a:xfrm>
            <a:off x="1658131" y="6375827"/>
            <a:ext cx="8953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/>
              <a:t>Implemented by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8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0487" y="1021303"/>
            <a:ext cx="10143241" cy="72114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altLang="en-US" sz="2000" b="1" dirty="0">
                <a:solidFill>
                  <a:prstClr val="black"/>
                </a:solidFill>
                <a:latin typeface="Calibri"/>
                <a:ea typeface="MS PGothic" panose="020B0600070205080204" pitchFamily="34" charset="-128"/>
              </a:rPr>
              <a:t>Project “Support for further improvement of Public Procurement system in Serbia”, IPA 2013</a:t>
            </a:r>
            <a:endParaRPr lang="en-GB" sz="48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28" y="310972"/>
            <a:ext cx="1190919" cy="10709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6054" y="310972"/>
            <a:ext cx="1190918" cy="10920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53611"/>
            <a:ext cx="12218436" cy="845893"/>
          </a:xfrm>
          <a:prstGeom prst="rect">
            <a:avLst/>
          </a:prstGeom>
        </p:spPr>
      </p:pic>
      <p:sp>
        <p:nvSpPr>
          <p:cNvPr id="11" name="Subtitle 2"/>
          <p:cNvSpPr txBox="1"/>
          <p:nvPr/>
        </p:nvSpPr>
        <p:spPr>
          <a:xfrm>
            <a:off x="4064635" y="5222240"/>
            <a:ext cx="3917950" cy="50863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8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8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sr-Latn-RS" b="1" dirty="0">
                <a:ea typeface="Cambria" panose="02040503050406030204" pitchFamily="18" charset="0"/>
                <a:cs typeface="Calibri" panose="020F0502020204030204" pitchFamily="34" charset="0"/>
              </a:rPr>
              <a:t>7</a:t>
            </a:r>
            <a:r>
              <a:rPr lang="hr-HR" altLang="sr-Latn-RS" b="1" dirty="0">
                <a:ea typeface="Cambria" panose="02040503050406030204" pitchFamily="18" charset="0"/>
                <a:cs typeface="Calibri" panose="020F0502020204030204" pitchFamily="34" charset="0"/>
              </a:rPr>
              <a:t>. februara </a:t>
            </a:r>
            <a:r>
              <a:rPr lang="sr-Latn-RS" b="1" dirty="0">
                <a:ea typeface="Cambria" panose="02040503050406030204" pitchFamily="18" charset="0"/>
                <a:cs typeface="Calibri" panose="020F0502020204030204" pitchFamily="34" charset="0"/>
              </a:rPr>
              <a:t>2019., </a:t>
            </a:r>
            <a:r>
              <a:rPr lang="en-US" b="1" dirty="0">
                <a:ea typeface="Cambria" panose="02040503050406030204" pitchFamily="18" charset="0"/>
                <a:cs typeface="Calibri" panose="020F0502020204030204" pitchFamily="34" charset="0"/>
              </a:rPr>
              <a:t>Be</a:t>
            </a:r>
            <a:r>
              <a:rPr lang="sr-Latn-RS" b="1" dirty="0" err="1">
                <a:ea typeface="Cambria" panose="02040503050406030204" pitchFamily="18" charset="0"/>
                <a:cs typeface="Calibri" panose="020F0502020204030204" pitchFamily="34" charset="0"/>
              </a:rPr>
              <a:t>ograd</a:t>
            </a:r>
            <a:endParaRPr lang="en-GB" dirty="0">
              <a:ea typeface="Cambria" panose="020405030504060302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3242610-2FA3-4C39-9D39-01690CF97F29}"/>
              </a:ext>
            </a:extLst>
          </p:cNvPr>
          <p:cNvSpPr/>
          <p:nvPr/>
        </p:nvSpPr>
        <p:spPr>
          <a:xfrm>
            <a:off x="2338417" y="2546607"/>
            <a:ext cx="7167716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hr-HR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Nacrti </a:t>
            </a:r>
            <a:r>
              <a:rPr lang="hr-HR" sz="28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podzakonskih</a:t>
            </a:r>
            <a:r>
              <a:rPr lang="hr-HR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akata u skladu sa nacrtom novog Zakona o javnim nabavkama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F56CA470-096E-4EB5-AA15-0D22019AD1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4029" y="3956973"/>
            <a:ext cx="6231118" cy="703518"/>
          </a:xfrm>
        </p:spPr>
        <p:txBody>
          <a:bodyPr/>
          <a:lstStyle/>
          <a:p>
            <a:r>
              <a:rPr lang="en-US" altLang="en-GB" dirty="0"/>
              <a:t>Ivan Palčić i Tijana Nikolić</a:t>
            </a:r>
          </a:p>
        </p:txBody>
      </p:sp>
    </p:spTree>
    <p:extLst>
      <p:ext uri="{BB962C8B-B14F-4D97-AF65-F5344CB8AC3E}">
        <p14:creationId xmlns:p14="http://schemas.microsoft.com/office/powerpoint/2010/main" val="307571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Prikupljanje podataka za monitoring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5870"/>
            <a:ext cx="10515600" cy="4857278"/>
          </a:xfrm>
        </p:spPr>
        <p:txBody>
          <a:bodyPr>
            <a:noAutofit/>
          </a:bodyPr>
          <a:lstStyle/>
          <a:p>
            <a:pPr algn="just"/>
            <a:r>
              <a:rPr altLang="en-US" sz="1800" dirty="0" err="1"/>
              <a:t>Kancelarija</a:t>
            </a:r>
            <a:r>
              <a:rPr altLang="en-US" sz="1800" dirty="0"/>
              <a:t> </a:t>
            </a:r>
            <a:r>
              <a:rPr altLang="en-US" sz="1800" dirty="0" err="1"/>
              <a:t>može</a:t>
            </a:r>
            <a:r>
              <a:rPr altLang="en-US" sz="1800" dirty="0"/>
              <a:t> od </a:t>
            </a:r>
            <a:r>
              <a:rPr altLang="en-US" sz="1800" dirty="0" err="1"/>
              <a:t>subjekta</a:t>
            </a:r>
            <a:r>
              <a:rPr altLang="en-US" sz="1800" dirty="0"/>
              <a:t> </a:t>
            </a:r>
            <a:r>
              <a:rPr altLang="en-US" sz="1800" dirty="0" err="1"/>
              <a:t>monitoringa</a:t>
            </a:r>
            <a:r>
              <a:rPr altLang="en-US" sz="1800" dirty="0"/>
              <a:t> </a:t>
            </a:r>
            <a:r>
              <a:rPr altLang="en-US" sz="1800" dirty="0" err="1"/>
              <a:t>zahtevati</a:t>
            </a:r>
            <a:r>
              <a:rPr altLang="en-US" sz="1800" dirty="0"/>
              <a:t> </a:t>
            </a:r>
            <a:r>
              <a:rPr altLang="en-US" sz="1800" dirty="0" err="1"/>
              <a:t>dostavu</a:t>
            </a:r>
            <a:r>
              <a:rPr altLang="en-US" sz="1800" dirty="0"/>
              <a:t> </a:t>
            </a:r>
            <a:r>
              <a:rPr altLang="en-US" sz="1800" dirty="0" err="1"/>
              <a:t>podataka</a:t>
            </a:r>
            <a:r>
              <a:rPr altLang="en-US" sz="1800" dirty="0"/>
              <a:t> </a:t>
            </a:r>
            <a:r>
              <a:rPr altLang="en-US" sz="1800" dirty="0" err="1"/>
              <a:t>i</a:t>
            </a:r>
            <a:r>
              <a:rPr altLang="en-US" sz="1800" dirty="0"/>
              <a:t> </a:t>
            </a:r>
            <a:r>
              <a:rPr altLang="en-US" sz="1800" dirty="0" err="1"/>
              <a:t>obaveštenja</a:t>
            </a:r>
            <a:r>
              <a:rPr altLang="en-US" sz="1800" dirty="0"/>
              <a:t> </a:t>
            </a:r>
            <a:r>
              <a:rPr lang="en-US" sz="1800" dirty="0" err="1"/>
              <a:t>koji</a:t>
            </a:r>
            <a:r>
              <a:rPr lang="en-US" sz="1800" dirty="0"/>
              <a:t> </a:t>
            </a:r>
            <a:r>
              <a:rPr altLang="en-US" sz="1800" dirty="0"/>
              <a:t>se </a:t>
            </a:r>
            <a:r>
              <a:rPr altLang="en-US" sz="1800" dirty="0" err="1"/>
              <a:t>odnose</a:t>
            </a:r>
            <a:r>
              <a:rPr altLang="en-US" sz="1800" dirty="0"/>
              <a:t> </a:t>
            </a:r>
            <a:r>
              <a:rPr altLang="en-US" sz="1800" dirty="0" err="1"/>
              <a:t>na</a:t>
            </a:r>
            <a:r>
              <a:rPr altLang="en-US" sz="1800" dirty="0"/>
              <a:t> </a:t>
            </a:r>
            <a:r>
              <a:rPr altLang="en-US" sz="1800" dirty="0" err="1"/>
              <a:t>sledeće</a:t>
            </a:r>
            <a:r>
              <a:rPr altLang="en-US" sz="1800" dirty="0"/>
              <a:t>:</a:t>
            </a:r>
          </a:p>
          <a:p>
            <a:pPr marL="971550" lvl="1" indent="-514350" algn="just">
              <a:buAutoNum type="arabicPeriod"/>
            </a:pPr>
            <a:r>
              <a:rPr altLang="en-US" sz="1600" dirty="0" err="1"/>
              <a:t>podatke</a:t>
            </a:r>
            <a:r>
              <a:rPr altLang="en-US" sz="1600" dirty="0"/>
              <a:t> o </a:t>
            </a:r>
            <a:r>
              <a:rPr altLang="en-US" sz="1600" dirty="0" err="1"/>
              <a:t>odgovornom</a:t>
            </a:r>
            <a:r>
              <a:rPr altLang="en-US" sz="1600" dirty="0"/>
              <a:t> </a:t>
            </a:r>
            <a:r>
              <a:rPr altLang="en-US" sz="1600" dirty="0" err="1"/>
              <a:t>licu</a:t>
            </a:r>
            <a:r>
              <a:rPr altLang="en-US" sz="1600" dirty="0"/>
              <a:t> </a:t>
            </a:r>
            <a:r>
              <a:rPr altLang="en-US" sz="1600" dirty="0" err="1"/>
              <a:t>subjekta</a:t>
            </a:r>
            <a:r>
              <a:rPr altLang="en-US" sz="1600" dirty="0"/>
              <a:t> </a:t>
            </a:r>
            <a:r>
              <a:rPr altLang="en-US" sz="1600" dirty="0" err="1"/>
              <a:t>monitoringa</a:t>
            </a:r>
            <a:r>
              <a:rPr altLang="en-US" sz="1600" dirty="0"/>
              <a:t> (</a:t>
            </a:r>
            <a:r>
              <a:rPr altLang="en-US" sz="1600" dirty="0" err="1"/>
              <a:t>ime</a:t>
            </a:r>
            <a:r>
              <a:rPr altLang="en-US" sz="1600" dirty="0"/>
              <a:t> </a:t>
            </a:r>
            <a:r>
              <a:rPr altLang="en-US" sz="1600" dirty="0" err="1"/>
              <a:t>i</a:t>
            </a:r>
            <a:r>
              <a:rPr altLang="en-US" sz="1600" dirty="0"/>
              <a:t> </a:t>
            </a:r>
            <a:r>
              <a:rPr altLang="en-US" sz="1600" dirty="0" err="1"/>
              <a:t>prezime</a:t>
            </a:r>
            <a:r>
              <a:rPr altLang="en-US" sz="1600" dirty="0"/>
              <a:t>, JMBG, </a:t>
            </a:r>
            <a:r>
              <a:rPr altLang="en-US" sz="1600" dirty="0" err="1"/>
              <a:t>adresa</a:t>
            </a:r>
            <a:r>
              <a:rPr altLang="en-US" sz="1600" dirty="0"/>
              <a:t> </a:t>
            </a:r>
            <a:r>
              <a:rPr altLang="en-US" sz="1600" dirty="0" err="1"/>
              <a:t>prebivališta</a:t>
            </a:r>
            <a:r>
              <a:rPr altLang="en-US" sz="1600" dirty="0"/>
              <a:t>)</a:t>
            </a:r>
          </a:p>
          <a:p>
            <a:pPr marL="971550" lvl="1" indent="-514350" algn="just">
              <a:buAutoNum type="arabicPeriod"/>
            </a:pPr>
            <a:r>
              <a:rPr altLang="en-US" sz="1600" dirty="0" err="1"/>
              <a:t>dokumentaciju</a:t>
            </a:r>
            <a:r>
              <a:rPr altLang="en-US" sz="1600" dirty="0"/>
              <a:t> o </a:t>
            </a:r>
            <a:r>
              <a:rPr altLang="en-US" sz="1600" dirty="0" err="1"/>
              <a:t>sprovedenom</a:t>
            </a:r>
            <a:r>
              <a:rPr altLang="en-US" sz="1600" dirty="0"/>
              <a:t> </a:t>
            </a:r>
            <a:r>
              <a:rPr altLang="en-US" sz="1600" dirty="0" err="1"/>
              <a:t>postupku</a:t>
            </a:r>
            <a:r>
              <a:rPr altLang="en-US" sz="1600" dirty="0"/>
              <a:t> </a:t>
            </a:r>
            <a:r>
              <a:rPr altLang="en-US" sz="1600" dirty="0" err="1"/>
              <a:t>javne</a:t>
            </a:r>
            <a:r>
              <a:rPr altLang="en-US" sz="1600" dirty="0"/>
              <a:t> </a:t>
            </a:r>
            <a:r>
              <a:rPr altLang="en-US" sz="1600" dirty="0" err="1"/>
              <a:t>nabavke</a:t>
            </a:r>
            <a:endParaRPr altLang="en-US" sz="1600" dirty="0"/>
          </a:p>
          <a:p>
            <a:pPr marL="971550" lvl="1" indent="-514350" algn="just">
              <a:buAutoNum type="arabicPeriod"/>
            </a:pPr>
            <a:r>
              <a:rPr altLang="en-US" sz="1600" dirty="0" err="1"/>
              <a:t>ugovor</a:t>
            </a:r>
            <a:r>
              <a:rPr altLang="en-US" sz="1600" dirty="0"/>
              <a:t> o </a:t>
            </a:r>
            <a:r>
              <a:rPr altLang="en-US" sz="1600" dirty="0" err="1"/>
              <a:t>javnoj</a:t>
            </a:r>
            <a:r>
              <a:rPr altLang="en-US" sz="1600" dirty="0"/>
              <a:t> </a:t>
            </a:r>
            <a:r>
              <a:rPr altLang="en-US" sz="1600" dirty="0" err="1"/>
              <a:t>nabavci</a:t>
            </a:r>
            <a:r>
              <a:rPr altLang="en-US" sz="1600" dirty="0"/>
              <a:t> </a:t>
            </a:r>
            <a:r>
              <a:rPr altLang="en-US" sz="1600" dirty="0" err="1"/>
              <a:t>ili</a:t>
            </a:r>
            <a:r>
              <a:rPr altLang="en-US" sz="1600" dirty="0"/>
              <a:t> </a:t>
            </a:r>
            <a:r>
              <a:rPr altLang="en-US" sz="1600" dirty="0" err="1"/>
              <a:t>okvirni</a:t>
            </a:r>
            <a:r>
              <a:rPr altLang="en-US" sz="1600" dirty="0"/>
              <a:t> </a:t>
            </a:r>
            <a:r>
              <a:rPr altLang="en-US" sz="1600" dirty="0" err="1"/>
              <a:t>sporazum</a:t>
            </a:r>
            <a:r>
              <a:rPr altLang="en-US" sz="1600" dirty="0"/>
              <a:t>, </a:t>
            </a:r>
            <a:r>
              <a:rPr altLang="en-US" sz="1600" dirty="0" err="1"/>
              <a:t>ako</a:t>
            </a:r>
            <a:r>
              <a:rPr altLang="en-US" sz="1600" dirty="0"/>
              <a:t> </a:t>
            </a:r>
            <a:r>
              <a:rPr altLang="en-US" sz="1600" dirty="0" err="1"/>
              <a:t>je</a:t>
            </a:r>
            <a:r>
              <a:rPr altLang="en-US" sz="1600" dirty="0"/>
              <a:t> </a:t>
            </a:r>
            <a:r>
              <a:rPr altLang="en-US" sz="1600" dirty="0" err="1"/>
              <a:t>zaključen</a:t>
            </a:r>
            <a:endParaRPr altLang="en-US" sz="1600" dirty="0"/>
          </a:p>
          <a:p>
            <a:pPr marL="971550" lvl="1" indent="-514350" algn="just">
              <a:buAutoNum type="arabicPeriod"/>
            </a:pPr>
            <a:r>
              <a:rPr altLang="en-US" sz="1600" dirty="0" err="1"/>
              <a:t>izjašnjenje</a:t>
            </a:r>
            <a:r>
              <a:rPr altLang="en-US" sz="1600" dirty="0"/>
              <a:t> </a:t>
            </a:r>
            <a:r>
              <a:rPr altLang="en-US" sz="1600" dirty="0" err="1"/>
              <a:t>subjekta</a:t>
            </a:r>
            <a:r>
              <a:rPr altLang="en-US" sz="1600" dirty="0"/>
              <a:t> </a:t>
            </a:r>
            <a:r>
              <a:rPr altLang="en-US" sz="1600" dirty="0" err="1"/>
              <a:t>monitoringa</a:t>
            </a:r>
            <a:endParaRPr altLang="en-US" sz="1600" dirty="0"/>
          </a:p>
          <a:p>
            <a:pPr marL="971550" lvl="1" indent="-514350" algn="just">
              <a:buAutoNum type="arabicPeriod"/>
            </a:pPr>
            <a:r>
              <a:rPr altLang="en-US" sz="1600" dirty="0"/>
              <a:t>internet </a:t>
            </a:r>
            <a:r>
              <a:rPr altLang="en-US" sz="1600" dirty="0" err="1"/>
              <a:t>adresu</a:t>
            </a:r>
            <a:r>
              <a:rPr altLang="en-US" sz="1600" dirty="0"/>
              <a:t> </a:t>
            </a:r>
            <a:r>
              <a:rPr altLang="en-US" sz="1600" dirty="0" err="1"/>
              <a:t>na</a:t>
            </a:r>
            <a:r>
              <a:rPr altLang="en-US" sz="1600" dirty="0"/>
              <a:t> </a:t>
            </a:r>
            <a:r>
              <a:rPr altLang="en-US" sz="1600" dirty="0" err="1"/>
              <a:t>kojoj</a:t>
            </a:r>
            <a:r>
              <a:rPr altLang="en-US" sz="1600" dirty="0"/>
              <a:t> </a:t>
            </a:r>
            <a:r>
              <a:rPr altLang="en-US" sz="1600" dirty="0" err="1"/>
              <a:t>je</a:t>
            </a:r>
            <a:r>
              <a:rPr altLang="en-US" sz="1600" dirty="0"/>
              <a:t> </a:t>
            </a:r>
            <a:r>
              <a:rPr altLang="en-US" sz="1600" dirty="0" err="1"/>
              <a:t>dokumentacija</a:t>
            </a:r>
            <a:r>
              <a:rPr altLang="en-US" sz="1600" dirty="0"/>
              <a:t> </a:t>
            </a:r>
            <a:r>
              <a:rPr altLang="en-US" sz="1600" dirty="0" err="1"/>
              <a:t>ili</a:t>
            </a:r>
            <a:r>
              <a:rPr altLang="en-US" sz="1600" dirty="0"/>
              <a:t> </a:t>
            </a:r>
            <a:r>
              <a:rPr altLang="en-US" sz="1600" dirty="0" err="1"/>
              <a:t>njen</a:t>
            </a:r>
            <a:r>
              <a:rPr altLang="en-US" sz="1600" dirty="0"/>
              <a:t> deo </a:t>
            </a:r>
            <a:r>
              <a:rPr altLang="en-US" sz="1600" dirty="0" err="1"/>
              <a:t>dostupan</a:t>
            </a:r>
            <a:endParaRPr altLang="en-US" sz="1600" dirty="0"/>
          </a:p>
          <a:p>
            <a:pPr marL="971550" lvl="1" indent="-514350" algn="just">
              <a:buAutoNum type="arabicPeriod"/>
            </a:pPr>
            <a:r>
              <a:rPr altLang="en-US" sz="1600" dirty="0" err="1"/>
              <a:t>ostalu</a:t>
            </a:r>
            <a:r>
              <a:rPr altLang="en-US" sz="1600" dirty="0"/>
              <a:t> </a:t>
            </a:r>
            <a:r>
              <a:rPr altLang="en-US" sz="1600" dirty="0" err="1"/>
              <a:t>dokumentaciju</a:t>
            </a:r>
            <a:r>
              <a:rPr altLang="en-US" sz="1600" dirty="0"/>
              <a:t> </a:t>
            </a:r>
            <a:r>
              <a:rPr altLang="en-US" sz="1600" dirty="0" err="1"/>
              <a:t>i</a:t>
            </a:r>
            <a:r>
              <a:rPr altLang="en-US" sz="1600" dirty="0"/>
              <a:t> </a:t>
            </a:r>
            <a:r>
              <a:rPr altLang="en-US" sz="1600" dirty="0" err="1"/>
              <a:t>podatke</a:t>
            </a:r>
            <a:r>
              <a:rPr altLang="en-US" sz="1600" dirty="0"/>
              <a:t> u </a:t>
            </a:r>
            <a:r>
              <a:rPr altLang="en-US" sz="1600" dirty="0" err="1"/>
              <a:t>vezi</a:t>
            </a:r>
            <a:r>
              <a:rPr altLang="en-US" sz="1600" dirty="0"/>
              <a:t> </a:t>
            </a:r>
            <a:r>
              <a:rPr altLang="en-US" sz="1600" dirty="0" err="1"/>
              <a:t>sa</a:t>
            </a:r>
            <a:r>
              <a:rPr altLang="en-US" sz="1600" dirty="0"/>
              <a:t> </a:t>
            </a:r>
            <a:r>
              <a:rPr altLang="en-US" sz="1600" dirty="0" err="1"/>
              <a:t>predmetom</a:t>
            </a:r>
            <a:r>
              <a:rPr altLang="en-US" sz="1600" dirty="0"/>
              <a:t> </a:t>
            </a:r>
            <a:r>
              <a:rPr altLang="en-US" sz="1600" dirty="0" err="1"/>
              <a:t>monitoringa</a:t>
            </a:r>
            <a:endParaRPr altLang="en-US" sz="1400" dirty="0"/>
          </a:p>
          <a:p>
            <a:pPr algn="just"/>
            <a:r>
              <a:rPr altLang="en-US" sz="1800" dirty="0" err="1"/>
              <a:t>Subjekat</a:t>
            </a:r>
            <a:r>
              <a:rPr altLang="en-US" sz="1800" dirty="0"/>
              <a:t> </a:t>
            </a:r>
            <a:r>
              <a:rPr altLang="en-US" sz="1800" dirty="0" err="1"/>
              <a:t>monitoringa</a:t>
            </a:r>
            <a:r>
              <a:rPr altLang="en-US" sz="1800" dirty="0"/>
              <a:t> </a:t>
            </a:r>
            <a:r>
              <a:rPr altLang="en-US" sz="1800" dirty="0" err="1"/>
              <a:t>dužan</a:t>
            </a:r>
            <a:r>
              <a:rPr altLang="en-US" sz="1800" dirty="0"/>
              <a:t> </a:t>
            </a:r>
            <a:r>
              <a:rPr altLang="en-US" sz="1800" dirty="0" err="1"/>
              <a:t>je</a:t>
            </a:r>
            <a:r>
              <a:rPr altLang="en-US" sz="1800" dirty="0"/>
              <a:t> </a:t>
            </a:r>
            <a:r>
              <a:rPr lang="en-US" sz="1800" dirty="0"/>
              <a:t>da </a:t>
            </a:r>
            <a:r>
              <a:rPr altLang="en-US" sz="1800" dirty="0" err="1"/>
              <a:t>dostavi</a:t>
            </a:r>
            <a:r>
              <a:rPr altLang="en-US" sz="1800" dirty="0"/>
              <a:t> </a:t>
            </a:r>
            <a:r>
              <a:rPr altLang="en-US" sz="1800" dirty="0" err="1"/>
              <a:t>tražene</a:t>
            </a:r>
            <a:r>
              <a:rPr altLang="en-US" sz="1800" dirty="0"/>
              <a:t> </a:t>
            </a:r>
            <a:r>
              <a:rPr altLang="en-US" sz="1800" dirty="0" err="1"/>
              <a:t>podatke</a:t>
            </a:r>
            <a:r>
              <a:rPr altLang="en-US" sz="1800" dirty="0"/>
              <a:t> </a:t>
            </a:r>
            <a:r>
              <a:rPr altLang="en-US" sz="1800" dirty="0" err="1"/>
              <a:t>i</a:t>
            </a:r>
            <a:r>
              <a:rPr altLang="en-US" sz="1800" dirty="0"/>
              <a:t> </a:t>
            </a:r>
            <a:r>
              <a:rPr altLang="en-US" sz="1800" dirty="0" err="1"/>
              <a:t>obaveštenja</a:t>
            </a:r>
            <a:r>
              <a:rPr altLang="en-US" sz="1800" dirty="0"/>
              <a:t> </a:t>
            </a:r>
            <a:r>
              <a:rPr altLang="en-US" sz="1800" dirty="0">
                <a:sym typeface="+mn-ea"/>
              </a:rPr>
              <a:t>u </a:t>
            </a:r>
            <a:r>
              <a:rPr altLang="en-US" sz="1800" dirty="0" err="1">
                <a:sym typeface="+mn-ea"/>
              </a:rPr>
              <a:t>roku</a:t>
            </a:r>
            <a:r>
              <a:rPr altLang="en-US" sz="1800" dirty="0">
                <a:sym typeface="+mn-ea"/>
              </a:rPr>
              <a:t> od 15 dana od </a:t>
            </a:r>
            <a:r>
              <a:rPr altLang="en-US" sz="1800" dirty="0" err="1">
                <a:sym typeface="+mn-ea"/>
              </a:rPr>
              <a:t>prijema</a:t>
            </a:r>
            <a:r>
              <a:rPr altLang="en-US" sz="1800" dirty="0">
                <a:sym typeface="+mn-ea"/>
              </a:rPr>
              <a:t> </a:t>
            </a:r>
            <a:r>
              <a:rPr altLang="en-US" sz="1800" dirty="0" err="1">
                <a:sym typeface="+mn-ea"/>
              </a:rPr>
              <a:t>zahteva</a:t>
            </a:r>
            <a:endParaRPr altLang="en-US" sz="1800" dirty="0"/>
          </a:p>
          <a:p>
            <a:pPr algn="just"/>
            <a:r>
              <a:rPr altLang="en-US" sz="1800" dirty="0" err="1"/>
              <a:t>Podaci</a:t>
            </a:r>
            <a:r>
              <a:rPr altLang="en-US" sz="1800" dirty="0"/>
              <a:t> </a:t>
            </a:r>
            <a:r>
              <a:rPr altLang="en-US" sz="1800" dirty="0" err="1"/>
              <a:t>i</a:t>
            </a:r>
            <a:r>
              <a:rPr altLang="en-US" sz="1800" dirty="0"/>
              <a:t> </a:t>
            </a:r>
            <a:r>
              <a:rPr altLang="en-US" sz="1800" dirty="0" err="1"/>
              <a:t>obaveštenja</a:t>
            </a:r>
            <a:r>
              <a:rPr altLang="en-US" sz="1800" dirty="0"/>
              <a:t> </a:t>
            </a:r>
            <a:r>
              <a:rPr lang="en-US" sz="1800" dirty="0"/>
              <a:t>se</a:t>
            </a:r>
            <a:r>
              <a:rPr altLang="en-US" sz="1800" dirty="0"/>
              <a:t> </a:t>
            </a:r>
            <a:r>
              <a:rPr altLang="en-US" sz="1800" dirty="0" err="1"/>
              <a:t>dostavljaju</a:t>
            </a:r>
            <a:r>
              <a:rPr altLang="en-US" sz="1800" dirty="0"/>
              <a:t> </a:t>
            </a:r>
            <a:r>
              <a:rPr altLang="en-US" sz="1800" dirty="0" err="1"/>
              <a:t>po</a:t>
            </a:r>
            <a:r>
              <a:rPr altLang="en-US" sz="1800" dirty="0"/>
              <a:t> </a:t>
            </a:r>
            <a:r>
              <a:rPr altLang="en-US" sz="1800" dirty="0" err="1"/>
              <a:t>pravilu</a:t>
            </a:r>
            <a:r>
              <a:rPr altLang="en-US" sz="1800" dirty="0"/>
              <a:t> u </a:t>
            </a:r>
            <a:r>
              <a:rPr altLang="en-US" sz="1800" dirty="0" err="1"/>
              <a:t>neoverenoj</a:t>
            </a:r>
            <a:r>
              <a:rPr altLang="en-US" sz="1800" dirty="0"/>
              <a:t> </a:t>
            </a:r>
            <a:r>
              <a:rPr altLang="en-US" sz="1800" dirty="0" err="1"/>
              <a:t>kopiji</a:t>
            </a:r>
            <a:r>
              <a:rPr altLang="en-US" sz="1800" dirty="0"/>
              <a:t>, </a:t>
            </a:r>
            <a:r>
              <a:rPr altLang="en-US" sz="1800" dirty="0" err="1"/>
              <a:t>izuzev</a:t>
            </a:r>
            <a:r>
              <a:rPr altLang="en-US" sz="1800" dirty="0"/>
              <a:t> </a:t>
            </a:r>
            <a:r>
              <a:rPr altLang="en-US" sz="1800" dirty="0" err="1"/>
              <a:t>ako</a:t>
            </a:r>
            <a:r>
              <a:rPr altLang="en-US" sz="1800" dirty="0"/>
              <a:t> u </a:t>
            </a:r>
            <a:r>
              <a:rPr altLang="en-US" sz="1800" dirty="0" err="1"/>
              <a:t>zahtevu</a:t>
            </a:r>
            <a:r>
              <a:rPr altLang="en-US" sz="1800" dirty="0"/>
              <a:t> </a:t>
            </a:r>
            <a:r>
              <a:rPr altLang="en-US" sz="1800" dirty="0" err="1"/>
              <a:t>nije</a:t>
            </a:r>
            <a:r>
              <a:rPr altLang="en-US" sz="1800" dirty="0"/>
              <a:t> </a:t>
            </a:r>
            <a:r>
              <a:rPr altLang="en-US" sz="1800" dirty="0" err="1"/>
              <a:t>izričito</a:t>
            </a:r>
            <a:r>
              <a:rPr altLang="en-US" sz="1800" dirty="0"/>
              <a:t> </a:t>
            </a:r>
            <a:r>
              <a:rPr altLang="en-US" sz="1800" dirty="0" err="1"/>
              <a:t>zahtevana</a:t>
            </a:r>
            <a:r>
              <a:rPr altLang="en-US" sz="1800" dirty="0"/>
              <a:t> </a:t>
            </a:r>
            <a:r>
              <a:rPr altLang="en-US" sz="1800" dirty="0" err="1"/>
              <a:t>dostava</a:t>
            </a:r>
            <a:r>
              <a:rPr altLang="en-US" sz="1800" dirty="0"/>
              <a:t> u </a:t>
            </a:r>
            <a:r>
              <a:rPr altLang="en-US" sz="1800" dirty="0" err="1"/>
              <a:t>u</a:t>
            </a:r>
            <a:r>
              <a:rPr altLang="en-US" sz="1800" dirty="0"/>
              <a:t> </a:t>
            </a:r>
            <a:r>
              <a:rPr altLang="en-US" sz="1800" dirty="0" err="1"/>
              <a:t>formi</a:t>
            </a:r>
            <a:r>
              <a:rPr altLang="en-US" sz="1800" dirty="0"/>
              <a:t> </a:t>
            </a:r>
            <a:r>
              <a:rPr altLang="en-US" sz="1800" dirty="0" err="1"/>
              <a:t>originala</a:t>
            </a:r>
            <a:r>
              <a:rPr altLang="en-US" sz="1800" dirty="0"/>
              <a:t> </a:t>
            </a:r>
            <a:r>
              <a:rPr altLang="en-US" sz="1800" dirty="0" err="1"/>
              <a:t>ili</a:t>
            </a:r>
            <a:r>
              <a:rPr altLang="en-US" sz="1800" dirty="0"/>
              <a:t> </a:t>
            </a:r>
            <a:r>
              <a:rPr altLang="en-US" sz="1800" dirty="0" err="1"/>
              <a:t>overene</a:t>
            </a:r>
            <a:r>
              <a:rPr altLang="en-US" sz="1800" dirty="0"/>
              <a:t> </a:t>
            </a:r>
            <a:r>
              <a:rPr altLang="en-US" sz="1800" dirty="0" err="1"/>
              <a:t>kopije</a:t>
            </a:r>
            <a:r>
              <a:rPr altLang="en-US" sz="1800" dirty="0"/>
              <a:t> </a:t>
            </a:r>
            <a:r>
              <a:rPr altLang="en-US" sz="1800" dirty="0" err="1"/>
              <a:t>ili</a:t>
            </a:r>
            <a:r>
              <a:rPr altLang="en-US" sz="1800" dirty="0"/>
              <a:t> u </a:t>
            </a:r>
            <a:r>
              <a:rPr altLang="en-US" sz="1800" dirty="0" err="1"/>
              <a:t>elektronskoj</a:t>
            </a:r>
            <a:r>
              <a:rPr altLang="en-US" sz="1800" dirty="0"/>
              <a:t> </a:t>
            </a:r>
            <a:r>
              <a:rPr altLang="en-US" sz="1800" dirty="0" err="1"/>
              <a:t>formi</a:t>
            </a:r>
            <a:endParaRPr altLang="en-US" sz="1800" dirty="0"/>
          </a:p>
          <a:p>
            <a:pPr algn="just"/>
            <a:r>
              <a:rPr lang="en-US" sz="1800" dirty="0" err="1"/>
              <a:t>A</a:t>
            </a:r>
            <a:r>
              <a:rPr altLang="en-US" sz="1800" dirty="0" err="1"/>
              <a:t>ko</a:t>
            </a:r>
            <a:r>
              <a:rPr altLang="en-US" sz="1800" dirty="0"/>
              <a:t> </a:t>
            </a:r>
            <a:r>
              <a:rPr altLang="en-US" sz="1800" dirty="0" err="1"/>
              <a:t>je</a:t>
            </a:r>
            <a:r>
              <a:rPr altLang="en-US" sz="1800" dirty="0"/>
              <a:t> </a:t>
            </a:r>
            <a:r>
              <a:rPr altLang="en-US" sz="1800" dirty="0" err="1"/>
              <a:t>besplatan</a:t>
            </a:r>
            <a:r>
              <a:rPr altLang="en-US" sz="1800" dirty="0"/>
              <a:t>, </a:t>
            </a:r>
            <a:r>
              <a:rPr altLang="en-US" sz="1800" dirty="0" err="1"/>
              <a:t>neograničen</a:t>
            </a:r>
            <a:r>
              <a:rPr altLang="en-US" sz="1800" dirty="0"/>
              <a:t> </a:t>
            </a:r>
            <a:r>
              <a:rPr altLang="en-US" sz="1800" dirty="0" err="1"/>
              <a:t>i</a:t>
            </a:r>
            <a:r>
              <a:rPr altLang="en-US" sz="1800" dirty="0"/>
              <a:t> </a:t>
            </a:r>
            <a:r>
              <a:rPr altLang="en-US" sz="1800" dirty="0" err="1"/>
              <a:t>nesmetan</a:t>
            </a:r>
            <a:r>
              <a:rPr altLang="en-US" sz="1800" dirty="0"/>
              <a:t> </a:t>
            </a:r>
            <a:r>
              <a:rPr altLang="en-US" sz="1800" dirty="0" err="1"/>
              <a:t>direktan</a:t>
            </a:r>
            <a:r>
              <a:rPr altLang="en-US" sz="1800" dirty="0"/>
              <a:t> </a:t>
            </a:r>
            <a:r>
              <a:rPr altLang="en-US" sz="1800" dirty="0" err="1"/>
              <a:t>pristup</a:t>
            </a:r>
            <a:r>
              <a:rPr altLang="en-US" sz="1800" dirty="0"/>
              <a:t> </a:t>
            </a:r>
            <a:r>
              <a:rPr altLang="en-US" sz="1800" dirty="0" err="1"/>
              <a:t>dokumentaciji</a:t>
            </a:r>
            <a:r>
              <a:rPr altLang="en-US" sz="1800" dirty="0"/>
              <a:t> </a:t>
            </a:r>
            <a:r>
              <a:rPr altLang="en-US" sz="1800" dirty="0" err="1"/>
              <a:t>ili</a:t>
            </a:r>
            <a:r>
              <a:rPr altLang="en-US" sz="1800" dirty="0"/>
              <a:t> </a:t>
            </a:r>
            <a:r>
              <a:rPr altLang="en-US" sz="1800" dirty="0" err="1"/>
              <a:t>delu</a:t>
            </a:r>
            <a:r>
              <a:rPr altLang="en-US" sz="1800" dirty="0"/>
              <a:t> </a:t>
            </a:r>
            <a:r>
              <a:rPr altLang="en-US" sz="1800" dirty="0" err="1"/>
              <a:t>obezbeđen</a:t>
            </a:r>
            <a:r>
              <a:rPr altLang="en-US" sz="1800" dirty="0"/>
              <a:t> </a:t>
            </a:r>
            <a:r>
              <a:rPr altLang="en-US" sz="1800" dirty="0" err="1"/>
              <a:t>elektronskim</a:t>
            </a:r>
            <a:r>
              <a:rPr altLang="en-US" sz="1800" dirty="0"/>
              <a:t> </a:t>
            </a:r>
            <a:r>
              <a:rPr altLang="en-US" sz="1800" dirty="0" err="1"/>
              <a:t>sredstvima</a:t>
            </a:r>
            <a:r>
              <a:rPr altLang="en-US" sz="1800" dirty="0"/>
              <a:t> </a:t>
            </a:r>
            <a:r>
              <a:rPr altLang="en-US" sz="1800" dirty="0" err="1"/>
              <a:t>komunikacije</a:t>
            </a:r>
            <a:r>
              <a:rPr altLang="en-US" sz="1800" dirty="0"/>
              <a:t>, </a:t>
            </a:r>
            <a:r>
              <a:rPr altLang="en-US" sz="1800" dirty="0" err="1"/>
              <a:t>Kancelarija</a:t>
            </a:r>
            <a:r>
              <a:rPr altLang="en-US" sz="1800" dirty="0"/>
              <a:t> </a:t>
            </a:r>
            <a:r>
              <a:rPr altLang="en-US" sz="1800" dirty="0" err="1"/>
              <a:t>može</a:t>
            </a:r>
            <a:r>
              <a:rPr altLang="en-US" sz="1800" dirty="0"/>
              <a:t> </a:t>
            </a:r>
            <a:r>
              <a:rPr altLang="en-US" sz="1800" dirty="0" err="1"/>
              <a:t>izvršiti</a:t>
            </a:r>
            <a:r>
              <a:rPr altLang="en-US" sz="1800" dirty="0"/>
              <a:t> </a:t>
            </a:r>
            <a:r>
              <a:rPr altLang="en-US" sz="1800" dirty="0" err="1"/>
              <a:t>uvid</a:t>
            </a:r>
            <a:r>
              <a:rPr altLang="en-US" sz="1800" dirty="0"/>
              <a:t> u </a:t>
            </a:r>
            <a:r>
              <a:rPr altLang="en-US" sz="1800" dirty="0" err="1"/>
              <a:t>tu</a:t>
            </a:r>
            <a:r>
              <a:rPr altLang="en-US" sz="1800" dirty="0"/>
              <a:t> </a:t>
            </a:r>
            <a:r>
              <a:rPr altLang="en-US" sz="1800" dirty="0" err="1"/>
              <a:t>dokumentaciju</a:t>
            </a:r>
            <a:r>
              <a:rPr altLang="en-US" sz="1800" dirty="0"/>
              <a:t> bez </a:t>
            </a:r>
            <a:r>
              <a:rPr altLang="en-US" sz="1800" dirty="0" err="1"/>
              <a:t>pozivanja</a:t>
            </a:r>
            <a:r>
              <a:rPr altLang="en-US" sz="1800" dirty="0"/>
              <a:t> </a:t>
            </a:r>
            <a:r>
              <a:rPr altLang="en-US" sz="1800" dirty="0" err="1"/>
              <a:t>subjekta</a:t>
            </a:r>
            <a:r>
              <a:rPr altLang="en-US" sz="1800" dirty="0"/>
              <a:t> </a:t>
            </a:r>
            <a:r>
              <a:rPr altLang="en-US" sz="1800" dirty="0" err="1"/>
              <a:t>monitoringa</a:t>
            </a:r>
            <a:r>
              <a:rPr altLang="en-US" sz="1800" dirty="0"/>
              <a:t> da </a:t>
            </a:r>
            <a:r>
              <a:rPr altLang="en-US" sz="1800" dirty="0" err="1"/>
              <a:t>je</a:t>
            </a:r>
            <a:r>
              <a:rPr altLang="en-US" sz="1800" dirty="0"/>
              <a:t> </a:t>
            </a:r>
            <a:r>
              <a:rPr altLang="en-US" sz="1800" dirty="0" err="1"/>
              <a:t>dostavi</a:t>
            </a:r>
            <a:endParaRPr altLang="en-US" sz="1800" dirty="0"/>
          </a:p>
          <a:p>
            <a:pPr algn="just"/>
            <a:r>
              <a:rPr lang="en-US" sz="1800" dirty="0" err="1"/>
              <a:t>Na</a:t>
            </a:r>
            <a:r>
              <a:rPr altLang="en-US" sz="1800" dirty="0" err="1"/>
              <a:t>kon</a:t>
            </a:r>
            <a:r>
              <a:rPr altLang="en-US" sz="1800" dirty="0"/>
              <a:t> </a:t>
            </a:r>
            <a:r>
              <a:rPr altLang="en-US" sz="1800" dirty="0" err="1"/>
              <a:t>sprovedenog</a:t>
            </a:r>
            <a:r>
              <a:rPr altLang="en-US" sz="1800" dirty="0"/>
              <a:t> </a:t>
            </a:r>
            <a:r>
              <a:rPr altLang="en-US" sz="1800" dirty="0" err="1"/>
              <a:t>monitoringa</a:t>
            </a:r>
            <a:r>
              <a:rPr altLang="en-US" sz="1800" dirty="0"/>
              <a:t> </a:t>
            </a:r>
            <a:r>
              <a:rPr altLang="en-US" sz="1800" dirty="0" err="1"/>
              <a:t>dokumentacija</a:t>
            </a:r>
            <a:r>
              <a:rPr altLang="en-US" sz="1800" dirty="0"/>
              <a:t> </a:t>
            </a:r>
            <a:r>
              <a:rPr altLang="en-US" sz="1800" dirty="0" err="1"/>
              <a:t>koja</a:t>
            </a:r>
            <a:r>
              <a:rPr altLang="en-US" sz="1800" dirty="0"/>
              <a:t> </a:t>
            </a:r>
            <a:r>
              <a:rPr altLang="en-US" sz="1800" dirty="0" err="1"/>
              <a:t>je</a:t>
            </a:r>
            <a:r>
              <a:rPr altLang="en-US" sz="1800" dirty="0"/>
              <a:t> </a:t>
            </a:r>
            <a:r>
              <a:rPr altLang="en-US" sz="1800" dirty="0" err="1"/>
              <a:t>dostavljena</a:t>
            </a:r>
            <a:r>
              <a:rPr altLang="en-US" sz="1800" dirty="0"/>
              <a:t> u </a:t>
            </a:r>
            <a:r>
              <a:rPr altLang="en-US" sz="1800" dirty="0" err="1"/>
              <a:t>originalu</a:t>
            </a:r>
            <a:r>
              <a:rPr altLang="en-US" sz="1800" dirty="0"/>
              <a:t> se </a:t>
            </a:r>
            <a:r>
              <a:rPr altLang="en-US" sz="1800" dirty="0" err="1"/>
              <a:t>vraća</a:t>
            </a:r>
            <a:endParaRPr alt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Nalog za sprovođenje monitoringa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10000"/>
          </a:bodyPr>
          <a:lstStyle/>
          <a:p>
            <a:pPr algn="just"/>
            <a:r>
              <a:rPr altLang="en-US"/>
              <a:t>Direktor Kancelarije </a:t>
            </a:r>
            <a:r>
              <a:rPr lang="en-US"/>
              <a:t>(</a:t>
            </a:r>
            <a:r>
              <a:rPr altLang="en-US"/>
              <a:t>ili </a:t>
            </a:r>
            <a:r>
              <a:rPr lang="en-US"/>
              <a:t>od njega ovlašćeno</a:t>
            </a:r>
            <a:r>
              <a:rPr altLang="en-US"/>
              <a:t> lice</a:t>
            </a:r>
            <a:r>
              <a:rPr lang="en-US"/>
              <a:t>)</a:t>
            </a:r>
            <a:r>
              <a:rPr altLang="en-US"/>
              <a:t> izdaje nalog za sprovođenje monitoringa</a:t>
            </a:r>
          </a:p>
          <a:p>
            <a:pPr algn="just"/>
            <a:r>
              <a:rPr altLang="en-US"/>
              <a:t>Nalog se ne izdaje </a:t>
            </a:r>
            <a:r>
              <a:rPr lang="en-US"/>
              <a:t>za:</a:t>
            </a:r>
          </a:p>
          <a:p>
            <a:pPr lvl="1" algn="just"/>
            <a:r>
              <a:rPr altLang="en-US"/>
              <a:t>redovni monitoring koji se sprovodi u slučaju </a:t>
            </a:r>
            <a:r>
              <a:rPr lang="en-US"/>
              <a:t>PPbPO</a:t>
            </a:r>
          </a:p>
          <a:p>
            <a:pPr lvl="1" algn="just"/>
            <a:r>
              <a:rPr altLang="en-US"/>
              <a:t>kontrolni monitoring</a:t>
            </a:r>
          </a:p>
          <a:p>
            <a:pPr algn="just"/>
            <a:r>
              <a:rPr altLang="en-US"/>
              <a:t>Nalog sadrži: </a:t>
            </a:r>
          </a:p>
          <a:p>
            <a:pPr lvl="1" algn="just"/>
            <a:r>
              <a:rPr altLang="en-US"/>
              <a:t>podatke o službeniku ovlašćenom za sprovođenje monitoringa</a:t>
            </a:r>
          </a:p>
          <a:p>
            <a:pPr lvl="1" algn="just"/>
            <a:r>
              <a:rPr altLang="en-US"/>
              <a:t>podatke o subjektu monitoringa</a:t>
            </a:r>
          </a:p>
          <a:p>
            <a:pPr lvl="1" algn="just"/>
            <a:r>
              <a:rPr altLang="en-US"/>
              <a:t>pravni osnov sprovođenja monitoringa</a:t>
            </a:r>
          </a:p>
          <a:p>
            <a:pPr lvl="1" algn="just"/>
            <a:r>
              <a:rPr altLang="en-US"/>
              <a:t>vrst</a:t>
            </a:r>
            <a:r>
              <a:rPr lang="en-US"/>
              <a:t>a</a:t>
            </a:r>
            <a:r>
              <a:rPr altLang="en-US"/>
              <a:t> i opisa predmeta monitoringa</a:t>
            </a:r>
          </a:p>
          <a:p>
            <a:pPr lvl="1" algn="just"/>
            <a:r>
              <a:rPr altLang="en-US"/>
              <a:t>planirano trajanje monitoringa</a:t>
            </a:r>
          </a:p>
          <a:p>
            <a:pPr lvl="1" algn="just"/>
            <a:r>
              <a:rPr altLang="en-US"/>
              <a:t>potpis direktora Kancelarije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Stručna pomoć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altLang="en-US"/>
              <a:t>Kancelarija može od nadležnih organa i lica koja poseduju stručno znanje, </a:t>
            </a:r>
            <a:r>
              <a:rPr altLang="en-US" b="1"/>
              <a:t>zatražiti nalaz i/ili mišljenje</a:t>
            </a:r>
            <a:r>
              <a:rPr altLang="en-US"/>
              <a:t>, u pogledu utvrđivanja ili ocene neke činjenice, od značaja za sprovođenje monitoringa</a:t>
            </a:r>
          </a:p>
          <a:p>
            <a:pPr algn="just"/>
            <a:endParaRPr altLang="en-US"/>
          </a:p>
          <a:p>
            <a:pPr algn="just"/>
            <a:r>
              <a:rPr altLang="en-US"/>
              <a:t>Kancelarija može </a:t>
            </a:r>
            <a:r>
              <a:rPr altLang="en-US" b="1"/>
              <a:t>tražiti pravnu pomoć</a:t>
            </a:r>
            <a:r>
              <a:rPr altLang="en-US"/>
              <a:t> od nadležnih organa kada je to potrebno za efikasno sprovođenje monitoringa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Izveštaj o sprovedenom monitoringu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4965"/>
            <a:ext cx="10515600" cy="44856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" sz="2400"/>
              <a:t>1. </a:t>
            </a:r>
            <a:r>
              <a:rPr sz="2400"/>
              <a:t>naziv, sedište i matični broj subjekta monitoringa</a:t>
            </a:r>
          </a:p>
          <a:p>
            <a:pPr marL="0" indent="0" algn="just">
              <a:buNone/>
            </a:pPr>
            <a:r>
              <a:rPr lang="" sz="2400"/>
              <a:t>2. </a:t>
            </a:r>
            <a:r>
              <a:rPr sz="2400"/>
              <a:t>ime i prezime, adresa prebivališta i JMBG odgovornog lica subjekta monitoringa</a:t>
            </a:r>
          </a:p>
          <a:p>
            <a:pPr marL="0" indent="0" algn="just">
              <a:buNone/>
            </a:pPr>
            <a:r>
              <a:rPr lang="" sz="2400"/>
              <a:t>3. </a:t>
            </a:r>
            <a:r>
              <a:rPr sz="2400"/>
              <a:t>osnov za sprovođenje monitoringa</a:t>
            </a:r>
          </a:p>
          <a:p>
            <a:pPr marL="0" indent="0" algn="just">
              <a:buNone/>
            </a:pPr>
            <a:r>
              <a:rPr lang="" sz="2400"/>
              <a:t>4. </a:t>
            </a:r>
            <a:r>
              <a:rPr sz="2400"/>
              <a:t>opis nepravilnosti na koje je ukazao podnosilac obaveštenja, osim ako se monitoring sprovodi na osnovu </a:t>
            </a:r>
            <a:r>
              <a:rPr lang="en-US" sz="2400"/>
              <a:t>GP</a:t>
            </a:r>
            <a:r>
              <a:rPr sz="2400"/>
              <a:t> ili po službenoj dužnosti</a:t>
            </a:r>
          </a:p>
          <a:p>
            <a:pPr marL="0" indent="0" algn="just">
              <a:buNone/>
            </a:pPr>
            <a:r>
              <a:rPr lang="" sz="2400"/>
              <a:t>5. </a:t>
            </a:r>
            <a:r>
              <a:rPr sz="2400"/>
              <a:t>predmet nabavke i vrsta postupka nabavke ako je sproveden</a:t>
            </a:r>
          </a:p>
          <a:p>
            <a:pPr marL="0" indent="0" algn="just">
              <a:buNone/>
            </a:pPr>
            <a:r>
              <a:rPr lang="" sz="2400"/>
              <a:t>6. </a:t>
            </a:r>
            <a:r>
              <a:rPr sz="2400"/>
              <a:t>opis radnji sprovedenih u toku monitoringa</a:t>
            </a:r>
          </a:p>
          <a:p>
            <a:pPr marL="0" indent="0" algn="just">
              <a:buNone/>
            </a:pPr>
            <a:r>
              <a:rPr lang="" sz="2400"/>
              <a:t>7. </a:t>
            </a:r>
            <a:r>
              <a:rPr sz="2400"/>
              <a:t>spisak dokumentacije koja je od značaja za sprovođenje monitoringa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Izveštaj </a:t>
            </a:r>
            <a:r>
              <a:rPr lang="" altLang="en-US"/>
              <a:t>II.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4965"/>
            <a:ext cx="10515600" cy="44856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" sz="2200"/>
              <a:t>8. </a:t>
            </a:r>
            <a:r>
              <a:rPr sz="2200"/>
              <a:t>činjenični osnov u slučaju utvrđene nepravilnosti</a:t>
            </a:r>
          </a:p>
          <a:p>
            <a:pPr marL="0" indent="0" algn="just">
              <a:buNone/>
            </a:pPr>
            <a:r>
              <a:rPr lang="" sz="2200"/>
              <a:t>9 </a:t>
            </a:r>
            <a:r>
              <a:rPr sz="2200"/>
              <a:t>dokazi na osnovu kojih su utvrđene odlučne činjenice,</a:t>
            </a:r>
          </a:p>
          <a:p>
            <a:pPr marL="0" indent="0" algn="just">
              <a:buNone/>
            </a:pPr>
            <a:r>
              <a:rPr lang="" sz="2200"/>
              <a:t>10.</a:t>
            </a:r>
            <a:r>
              <a:rPr sz="2200"/>
              <a:t> pravna kvalifikacija utvrđene nepravilnosti</a:t>
            </a:r>
          </a:p>
          <a:p>
            <a:pPr marL="0" indent="0" algn="just">
              <a:buNone/>
            </a:pPr>
            <a:r>
              <a:rPr lang="" sz="2200"/>
              <a:t>11. </a:t>
            </a:r>
            <a:r>
              <a:rPr sz="2200"/>
              <a:t>mišljenje o utvrđenim nepravilnostima ili konstatacija da u sprovođenju monitoringa nisu utvrđene nepravilnosti</a:t>
            </a:r>
          </a:p>
          <a:p>
            <a:pPr marL="0" indent="0" algn="just">
              <a:buNone/>
            </a:pPr>
            <a:r>
              <a:rPr lang="" sz="2200"/>
              <a:t>12. </a:t>
            </a:r>
            <a:r>
              <a:rPr sz="2200"/>
              <a:t> preporuka o načinu sprečavanja ili otklanjanju nepravilnosti, ako je primenjivo</a:t>
            </a:r>
          </a:p>
          <a:p>
            <a:pPr marL="0" indent="0" algn="just">
              <a:buNone/>
            </a:pPr>
            <a:r>
              <a:rPr lang="" sz="2200"/>
              <a:t>13.</a:t>
            </a:r>
            <a:r>
              <a:rPr sz="2200"/>
              <a:t> drugi potrebni podaci, koji su od značaja za sprovedeni monitoring</a:t>
            </a:r>
          </a:p>
          <a:p>
            <a:pPr marL="0" indent="0" algn="just">
              <a:buNone/>
            </a:pPr>
            <a:r>
              <a:rPr lang="" sz="2200"/>
              <a:t>14. </a:t>
            </a:r>
            <a:r>
              <a:rPr sz="2200"/>
              <a:t>mesto i datum izrade izveštaja</a:t>
            </a:r>
          </a:p>
          <a:p>
            <a:pPr marL="0" indent="0" algn="just">
              <a:buNone/>
            </a:pPr>
            <a:r>
              <a:rPr lang="" sz="2200"/>
              <a:t>15. </a:t>
            </a:r>
            <a:r>
              <a:rPr sz="2200"/>
              <a:t>potpis direktora Kancelarije i potpis službenika Kancelarije koji je učestvovao u monitoringu i izradi izveštaja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Izveštaj I</a:t>
            </a:r>
            <a:r>
              <a:rPr lang="" altLang="en-US"/>
              <a:t>I</a:t>
            </a:r>
            <a:r>
              <a:rPr lang="en-US" altLang="en-US"/>
              <a:t>I.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5595"/>
            <a:ext cx="10515600" cy="4351338"/>
          </a:xfrm>
        </p:spPr>
        <p:txBody>
          <a:bodyPr>
            <a:noAutofit/>
          </a:bodyPr>
          <a:lstStyle/>
          <a:p>
            <a:pPr algn="just"/>
            <a:r>
              <a:rPr sz="1800"/>
              <a:t>Subjekat monitoringa se obaveštava o izveštaju u roku od </a:t>
            </a:r>
            <a:r>
              <a:rPr lang="en-US" sz="1800"/>
              <a:t>8 </a:t>
            </a:r>
            <a:r>
              <a:rPr sz="1800"/>
              <a:t>radnih dana od dana završetka monitoringa</a:t>
            </a:r>
          </a:p>
          <a:p>
            <a:pPr algn="just"/>
            <a:r>
              <a:rPr sz="1800"/>
              <a:t>Subjekat monitoringa ima pravo da u pisanom obliku podnese primedbe na izveštaj u roku od 5 radnih dana od dana izvršenog obaveštavanja o izveštaju</a:t>
            </a:r>
          </a:p>
          <a:p>
            <a:pPr algn="just"/>
            <a:r>
              <a:rPr sz="1800"/>
              <a:t>Kancelarija vrši ocenu primedbi, sve zajedno i svaku posebno i u međusobnoj vezi</a:t>
            </a:r>
          </a:p>
          <a:p>
            <a:pPr algn="just"/>
            <a:r>
              <a:rPr sz="1800"/>
              <a:t>Kancelarija može nakon toga da sprovede dopunski monitoring u cilju utvrđivanja činjenica na koje se primedbe odnose</a:t>
            </a:r>
          </a:p>
          <a:p>
            <a:pPr algn="just"/>
            <a:r>
              <a:rPr sz="1800"/>
              <a:t>Ako su u primedbama subjekta monitoringa iznete nove činjenice i novi dokazi, zbog kojih je potrebno izmeniti činjenično stanje o utvrđenim nepravilnostima navedenim u izveštaju, Kancelarija može izvršiti dopunu izveštaja, na koji se ne može staviti primedba - konačan izveštaj</a:t>
            </a:r>
          </a:p>
          <a:p>
            <a:pPr algn="just"/>
            <a:r>
              <a:rPr sz="1800"/>
              <a:t>Postupajući po iznetim primedbama, Kancelarija može da izvrši izmenu preporuke navedene u izveštaju ili da odustane od nje</a:t>
            </a:r>
          </a:p>
          <a:p>
            <a:pPr algn="just"/>
            <a:r>
              <a:rPr sz="1800"/>
              <a:t>Izveštaj će se smatrati konačnim ako subjekat monitoringa ne podnese primedbe na izveštaj u roku </a:t>
            </a:r>
            <a:r>
              <a:rPr lang="en-US" sz="1800"/>
              <a:t>5 radnih dana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Nesprovođenje monitoringa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en-US"/>
              <a:t>ako se utvrdi da Kancelarija nije nadležna</a:t>
            </a:r>
          </a:p>
          <a:p>
            <a:pPr algn="just"/>
            <a:r>
              <a:rPr lang="en-US" altLang="en-US"/>
              <a:t>ako je protekao rok od tri godine od završetka postupka javne nabavke ili zaključenja ugovora bez sprovođenja postupka</a:t>
            </a:r>
          </a:p>
          <a:p>
            <a:pPr algn="just"/>
            <a:r>
              <a:rPr lang="en-US" altLang="en-US"/>
              <a:t>na osnovu obaveštenja privrednog subjekta koji je u predmetnom postupku javne nabavke pokrenuo postupak zaštite prava ili je to propustio da učini u propisanom roku</a:t>
            </a:r>
          </a:p>
          <a:p>
            <a:pPr algn="just"/>
            <a:r>
              <a:rPr lang="en-US" altLang="en-US"/>
              <a:t>ako se iz obaveštenja ne može utvrditi podnosilac i podaci od značaja za postupanje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Službena beleška - nesprovođenje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 algn="just">
              <a:buAutoNum type="arabicPeriod"/>
            </a:pPr>
            <a:r>
              <a:rPr lang="en-US" altLang="en-US">
                <a:sym typeface="+mn-ea"/>
              </a:rPr>
              <a:t>naziv i sedište subjekta monitoringa na kojeg je ukazano u obaveštenju, ako je poznato</a:t>
            </a:r>
          </a:p>
          <a:p>
            <a:pPr marL="457200" indent="-457200" algn="just">
              <a:buAutoNum type="arabicPeriod"/>
            </a:pPr>
            <a:r>
              <a:rPr lang="en-US" altLang="en-US">
                <a:sym typeface="+mn-ea"/>
              </a:rPr>
              <a:t>informacije o podnosiocu obaveštenja za sprovođenje monitoringa, ako je poznat</a:t>
            </a:r>
          </a:p>
          <a:p>
            <a:pPr marL="457200" indent="-457200" algn="just">
              <a:buAutoNum type="arabicPeriod"/>
            </a:pPr>
            <a:r>
              <a:rPr lang="en-US" altLang="en-US">
                <a:sym typeface="+mn-ea"/>
              </a:rPr>
              <a:t>predmet nabavke i vrsta postupka nabavke, ako su poznati</a:t>
            </a:r>
          </a:p>
          <a:p>
            <a:pPr marL="457200" indent="-457200" algn="just">
              <a:buAutoNum type="arabicPeriod"/>
            </a:pPr>
            <a:r>
              <a:rPr lang="en-US" altLang="en-US">
                <a:sym typeface="+mn-ea"/>
              </a:rPr>
              <a:t>osnov za nesprovođenje monitoringa i obrazloženje</a:t>
            </a:r>
          </a:p>
          <a:p>
            <a:pPr marL="457200" indent="-457200" algn="just">
              <a:buAutoNum type="arabicPeriod"/>
            </a:pPr>
            <a:r>
              <a:rPr lang="en-US" altLang="en-US">
                <a:sym typeface="+mn-ea"/>
              </a:rPr>
              <a:t>mesto i datum sastavljanja službene beleške</a:t>
            </a:r>
          </a:p>
          <a:p>
            <a:pPr marL="457200" indent="-457200" algn="just">
              <a:buAutoNum type="arabicPeriod"/>
            </a:pPr>
            <a:r>
              <a:rPr lang="en-US" altLang="en-US">
                <a:sym typeface="+mn-ea"/>
              </a:rPr>
              <a:t>potpis direktora Kancelarije i službenika Kancelarije koji je izradio službenu belešku</a:t>
            </a:r>
          </a:p>
          <a:p>
            <a:pPr algn="just"/>
            <a:endParaRPr lang="en-US" altLang="en-US">
              <a:sym typeface="+mn-ea"/>
            </a:endParaRPr>
          </a:p>
          <a:p>
            <a:pPr algn="just"/>
            <a:r>
              <a:rPr lang="en-US" altLang="en-US">
                <a:sym typeface="+mn-ea"/>
              </a:rPr>
              <a:t>O službenoj belešci se bez odlaganja obaveštava podnosilac obaveštenja, ako je poznat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Okončanje monitoringa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en-US" altLang="en-US" dirty="0" err="1">
                <a:sym typeface="+mn-ea"/>
              </a:rPr>
              <a:t>kada</a:t>
            </a:r>
            <a:r>
              <a:rPr lang="en-US" altLang="en-US" dirty="0">
                <a:sym typeface="+mn-ea"/>
              </a:rPr>
              <a:t> </a:t>
            </a:r>
            <a:r>
              <a:rPr lang="en-US" altLang="en-US" dirty="0" err="1">
                <a:sym typeface="+mn-ea"/>
              </a:rPr>
              <a:t>izveštaj</a:t>
            </a:r>
            <a:r>
              <a:rPr lang="en-US" altLang="en-US" dirty="0">
                <a:sym typeface="+mn-ea"/>
              </a:rPr>
              <a:t> </a:t>
            </a:r>
            <a:r>
              <a:rPr lang="en-US" altLang="en-US" dirty="0" err="1">
                <a:sym typeface="+mn-ea"/>
              </a:rPr>
              <a:t>postane</a:t>
            </a:r>
            <a:r>
              <a:rPr lang="en-US" altLang="en-US" dirty="0">
                <a:sym typeface="+mn-ea"/>
              </a:rPr>
              <a:t> </a:t>
            </a:r>
            <a:r>
              <a:rPr lang="en-US" altLang="en-US" dirty="0" err="1">
                <a:sym typeface="+mn-ea"/>
              </a:rPr>
              <a:t>konačan</a:t>
            </a:r>
            <a:endParaRPr lang="en-US" altLang="en-US" dirty="0">
              <a:sym typeface="+mn-ea"/>
            </a:endParaRPr>
          </a:p>
          <a:p>
            <a:pPr marL="457200" indent="-457200" algn="just">
              <a:buAutoNum type="arabicPeriod"/>
            </a:pPr>
            <a:r>
              <a:rPr lang="en-US" altLang="en-US" dirty="0">
                <a:sym typeface="+mn-ea"/>
              </a:rPr>
              <a:t>i</a:t>
            </a:r>
            <a:r>
              <a:rPr lang="en-US" altLang="en-US" dirty="0" err="1">
                <a:sym typeface="+mn-ea"/>
              </a:rPr>
              <a:t>zvršenim</a:t>
            </a:r>
            <a:r>
              <a:rPr lang="en-US" altLang="en-US" dirty="0">
                <a:sym typeface="+mn-ea"/>
              </a:rPr>
              <a:t> </a:t>
            </a:r>
            <a:r>
              <a:rPr lang="en-US" altLang="en-US" dirty="0" err="1">
                <a:sym typeface="+mn-ea"/>
              </a:rPr>
              <a:t>obaveštenjem</a:t>
            </a:r>
            <a:r>
              <a:rPr lang="en-US" altLang="en-US" dirty="0">
                <a:sym typeface="+mn-ea"/>
              </a:rPr>
              <a:t> o </a:t>
            </a:r>
            <a:r>
              <a:rPr lang="en-US" altLang="en-US" dirty="0" err="1">
                <a:sym typeface="+mn-ea"/>
              </a:rPr>
              <a:t>izveštaju</a:t>
            </a:r>
            <a:r>
              <a:rPr lang="en-US" altLang="en-US" dirty="0">
                <a:sym typeface="+mn-ea"/>
              </a:rPr>
              <a:t> u </a:t>
            </a:r>
            <a:r>
              <a:rPr lang="en-US" altLang="en-US" dirty="0" err="1">
                <a:sym typeface="+mn-ea"/>
              </a:rPr>
              <a:t>kojem</a:t>
            </a:r>
            <a:r>
              <a:rPr lang="en-US" altLang="en-US" dirty="0">
                <a:sym typeface="+mn-ea"/>
              </a:rPr>
              <a:t> je </a:t>
            </a:r>
            <a:r>
              <a:rPr lang="en-US" altLang="en-US" dirty="0" err="1">
                <a:sym typeface="+mn-ea"/>
              </a:rPr>
              <a:t>navedeno</a:t>
            </a:r>
            <a:r>
              <a:rPr lang="en-US" altLang="en-US" dirty="0">
                <a:sym typeface="+mn-ea"/>
              </a:rPr>
              <a:t> da </a:t>
            </a:r>
            <a:r>
              <a:rPr lang="en-US" altLang="en-US" dirty="0" err="1">
                <a:sym typeface="+mn-ea"/>
              </a:rPr>
              <a:t>prilikom</a:t>
            </a:r>
            <a:r>
              <a:rPr lang="en-US" altLang="en-US" dirty="0">
                <a:sym typeface="+mn-ea"/>
              </a:rPr>
              <a:t> </a:t>
            </a:r>
            <a:r>
              <a:rPr lang="en-US" altLang="en-US" dirty="0" err="1">
                <a:sym typeface="+mn-ea"/>
              </a:rPr>
              <a:t>sprovedenog</a:t>
            </a:r>
            <a:r>
              <a:rPr lang="en-US" altLang="en-US" dirty="0">
                <a:sym typeface="+mn-ea"/>
              </a:rPr>
              <a:t> </a:t>
            </a:r>
            <a:r>
              <a:rPr lang="en-US" altLang="en-US" dirty="0" err="1">
                <a:sym typeface="+mn-ea"/>
              </a:rPr>
              <a:t>monitoringa</a:t>
            </a:r>
            <a:r>
              <a:rPr lang="en-US" altLang="en-US" dirty="0">
                <a:sym typeface="+mn-ea"/>
              </a:rPr>
              <a:t> </a:t>
            </a:r>
            <a:r>
              <a:rPr lang="en-US" altLang="en-US" dirty="0" err="1">
                <a:sym typeface="+mn-ea"/>
              </a:rPr>
              <a:t>nisu</a:t>
            </a:r>
            <a:r>
              <a:rPr lang="en-US" altLang="en-US" dirty="0">
                <a:sym typeface="+mn-ea"/>
              </a:rPr>
              <a:t> </a:t>
            </a:r>
            <a:r>
              <a:rPr lang="en-US" altLang="en-US" dirty="0" err="1">
                <a:sym typeface="+mn-ea"/>
              </a:rPr>
              <a:t>uočene</a:t>
            </a:r>
            <a:r>
              <a:rPr lang="en-US" altLang="en-US" dirty="0">
                <a:sym typeface="+mn-ea"/>
              </a:rPr>
              <a:t> </a:t>
            </a:r>
            <a:r>
              <a:rPr lang="en-US" altLang="en-US" dirty="0" err="1">
                <a:sym typeface="+mn-ea"/>
              </a:rPr>
              <a:t>nepravilnosti</a:t>
            </a:r>
            <a:endParaRPr lang="en-US" altLang="en-US" dirty="0">
              <a:sym typeface="+mn-ea"/>
            </a:endParaRPr>
          </a:p>
          <a:p>
            <a:pPr marL="457200" indent="-457200" algn="just">
              <a:buAutoNum type="arabicPeriod"/>
            </a:pPr>
            <a:r>
              <a:rPr lang="en-US" altLang="en-US" dirty="0">
                <a:sym typeface="+mn-ea"/>
              </a:rPr>
              <a:t>s</a:t>
            </a:r>
            <a:r>
              <a:rPr lang="en-US" altLang="en-US" dirty="0" err="1">
                <a:sym typeface="+mn-ea"/>
              </a:rPr>
              <a:t>astavljanjem</a:t>
            </a:r>
            <a:r>
              <a:rPr lang="en-US" altLang="en-US" dirty="0">
                <a:sym typeface="+mn-ea"/>
              </a:rPr>
              <a:t> </a:t>
            </a:r>
            <a:r>
              <a:rPr lang="en-US" altLang="en-US" dirty="0" err="1">
                <a:sym typeface="+mn-ea"/>
              </a:rPr>
              <a:t>službene</a:t>
            </a:r>
            <a:r>
              <a:rPr lang="en-US" altLang="en-US" dirty="0">
                <a:sym typeface="+mn-ea"/>
              </a:rPr>
              <a:t> </a:t>
            </a:r>
            <a:r>
              <a:rPr lang="en-US" altLang="en-US" dirty="0" err="1">
                <a:sym typeface="+mn-ea"/>
              </a:rPr>
              <a:t>beleške</a:t>
            </a:r>
            <a:r>
              <a:rPr lang="en-US" altLang="en-US" dirty="0">
                <a:sym typeface="+mn-ea"/>
              </a:rPr>
              <a:t> u </a:t>
            </a:r>
            <a:r>
              <a:rPr lang="en-US" altLang="en-US" dirty="0" err="1">
                <a:sym typeface="+mn-ea"/>
              </a:rPr>
              <a:t>slučaju</a:t>
            </a:r>
            <a:r>
              <a:rPr lang="en-US" altLang="en-US" dirty="0">
                <a:sym typeface="+mn-ea"/>
              </a:rPr>
              <a:t> </a:t>
            </a:r>
            <a:r>
              <a:rPr lang="en-US" altLang="en-US" dirty="0" err="1">
                <a:sym typeface="+mn-ea"/>
              </a:rPr>
              <a:t>nesprovođenja</a:t>
            </a:r>
            <a:r>
              <a:rPr lang="en-US" altLang="en-US" dirty="0">
                <a:sym typeface="+mn-ea"/>
              </a:rPr>
              <a:t> </a:t>
            </a:r>
            <a:r>
              <a:rPr lang="en-US" altLang="en-US" dirty="0" err="1">
                <a:sym typeface="+mn-ea"/>
              </a:rPr>
              <a:t>monitoringa</a:t>
            </a:r>
            <a:endParaRPr lang="en-US" altLang="en-US" dirty="0">
              <a:sym typeface="+mn-e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Postupanje subjekata nakon preporuke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7500"/>
          </a:bodyPr>
          <a:lstStyle/>
          <a:p>
            <a:pPr algn="just">
              <a:lnSpc>
                <a:spcPct val="100000"/>
              </a:lnSpc>
            </a:pPr>
            <a:r>
              <a:rPr lang="en-US" altLang="en-US">
                <a:sym typeface="+mn-ea"/>
              </a:rPr>
              <a:t>Kancelarija može zahtevati od subjekta monitoringa da, u ostavljenom roku, dostavi  izjašnjenje u pisanoj formi o radnjama i merama preduzetim na osnovu preporuke o načinu sprečavanja ili otklanjanju uočenih nepravilnosti  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endParaRPr lang="en-US" altLang="en-US">
              <a:sym typeface="+mn-ea"/>
            </a:endParaRPr>
          </a:p>
          <a:p>
            <a:pPr algn="just">
              <a:lnSpc>
                <a:spcPct val="100000"/>
              </a:lnSpc>
            </a:pPr>
            <a:r>
              <a:rPr lang="en-US" altLang="en-US">
                <a:sym typeface="+mn-ea"/>
              </a:rPr>
              <a:t>Ako subjekat monitoringa ne postupi po preporukama i ako ne dostavi zahtevano izjašnjenje o radnjama i merama preduzetim na osnovu preporuke, Kancelarija će o navedenom postupanju obavestiti Vladu putem godišnjeg izveštaja o sprovedenom monitoringu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107" y="1828800"/>
            <a:ext cx="10143241" cy="168124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GB" sz="2800" b="1" dirty="0">
                <a:solidFill>
                  <a:prstClr val="black"/>
                </a:solidFill>
                <a:latin typeface="Calibri"/>
                <a:ea typeface="MS PGothic" panose="020B0600070205080204" pitchFamily="34" charset="-128"/>
              </a:rPr>
              <a:t>Nacrt Pravilnika o monitoringu nad primenom propisa o javnim nabavkama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28" y="310972"/>
            <a:ext cx="1190919" cy="10709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6054" y="310972"/>
            <a:ext cx="1190918" cy="1092068"/>
          </a:xfrm>
          <a:prstGeom prst="rect">
            <a:avLst/>
          </a:prstGeom>
        </p:spPr>
      </p:pic>
      <p:sp>
        <p:nvSpPr>
          <p:cNvPr id="5" name="Subtitle 4">
            <a:extLst>
              <a:ext uri="{FF2B5EF4-FFF2-40B4-BE49-F238E27FC236}">
                <a16:creationId xmlns:a16="http://schemas.microsoft.com/office/drawing/2014/main" id="{F82501E1-D47B-4945-BF42-714AA3C0FB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Poverljivost podataka i prava subjekata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en-US" sz="2200" dirty="0">
                <a:sym typeface="+mn-ea"/>
              </a:rPr>
              <a:t>U </a:t>
            </a:r>
            <a:r>
              <a:rPr lang="en-US" altLang="en-US" sz="2200" dirty="0" err="1">
                <a:sym typeface="+mn-ea"/>
              </a:rPr>
              <a:t>obavljanju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poslova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monitoringa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Kancelarija</a:t>
            </a:r>
            <a:r>
              <a:rPr lang="en-US" altLang="en-US" sz="2200" dirty="0">
                <a:sym typeface="+mn-ea"/>
              </a:rPr>
              <a:t> je </a:t>
            </a:r>
            <a:r>
              <a:rPr lang="en-US" altLang="en-US" sz="2200" dirty="0" err="1">
                <a:sym typeface="+mn-ea"/>
              </a:rPr>
              <a:t>obavezna</a:t>
            </a:r>
            <a:r>
              <a:rPr lang="en-US" altLang="en-US" sz="2200" dirty="0">
                <a:sym typeface="+mn-ea"/>
              </a:rPr>
              <a:t> da </a:t>
            </a:r>
            <a:r>
              <a:rPr lang="en-US" altLang="en-US" sz="2200" dirty="0" err="1">
                <a:sym typeface="+mn-ea"/>
              </a:rPr>
              <a:t>čuva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tajnost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poslovnih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i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službenih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podataka</a:t>
            </a:r>
            <a:endParaRPr lang="en-US" altLang="en-US" sz="2200" dirty="0">
              <a:sym typeface="+mn-ea"/>
            </a:endParaRPr>
          </a:p>
          <a:p>
            <a:pPr algn="just"/>
            <a:endParaRPr lang="en-US" altLang="en-US" sz="2200" dirty="0">
              <a:sym typeface="+mn-ea"/>
            </a:endParaRPr>
          </a:p>
          <a:p>
            <a:pPr algn="just"/>
            <a:r>
              <a:rPr lang="en-US" altLang="en-US" sz="2200" dirty="0" err="1">
                <a:sym typeface="+mn-ea"/>
              </a:rPr>
              <a:t>Subjekat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monitoringa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ima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pravo</a:t>
            </a:r>
            <a:r>
              <a:rPr lang="en-US" altLang="en-US" sz="2200" dirty="0">
                <a:sym typeface="+mn-ea"/>
              </a:rPr>
              <a:t>:</a:t>
            </a:r>
          </a:p>
          <a:p>
            <a:pPr lvl="1" algn="just"/>
            <a:r>
              <a:rPr lang="en-US" altLang="en-US" sz="2200" dirty="0">
                <a:sym typeface="+mn-ea"/>
              </a:rPr>
              <a:t>da </a:t>
            </a:r>
            <a:r>
              <a:rPr lang="en-US" altLang="en-US" sz="2200" dirty="0" err="1">
                <a:sym typeface="+mn-ea"/>
              </a:rPr>
              <a:t>bude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upoznat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sa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predmetom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i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trajanjem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postupka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monitoringa</a:t>
            </a:r>
            <a:r>
              <a:rPr lang="en-US" altLang="en-US" sz="2200" dirty="0">
                <a:sym typeface="+mn-ea"/>
              </a:rPr>
              <a:t>, </a:t>
            </a:r>
            <a:r>
              <a:rPr lang="en-US" altLang="en-US" sz="2200" dirty="0" err="1">
                <a:sym typeface="+mn-ea"/>
              </a:rPr>
              <a:t>donetim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nalogom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direktora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Kancelarije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i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drugim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aktima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donetim</a:t>
            </a:r>
            <a:r>
              <a:rPr lang="en-US" altLang="en-US" sz="2200" dirty="0">
                <a:sym typeface="+mn-ea"/>
              </a:rPr>
              <a:t> u </a:t>
            </a:r>
            <a:r>
              <a:rPr lang="en-US" altLang="en-US" sz="2200" dirty="0" err="1">
                <a:sym typeface="+mn-ea"/>
              </a:rPr>
              <a:t>postupku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monitoringa</a:t>
            </a:r>
            <a:endParaRPr lang="en-US" altLang="en-US" sz="2200" dirty="0">
              <a:sym typeface="+mn-ea"/>
            </a:endParaRPr>
          </a:p>
          <a:p>
            <a:pPr lvl="1" algn="just"/>
            <a:r>
              <a:rPr lang="en-US" altLang="en-US" sz="2200" dirty="0">
                <a:sym typeface="+mn-ea"/>
              </a:rPr>
              <a:t>da bude upoznat </a:t>
            </a:r>
            <a:r>
              <a:rPr lang="en-US" altLang="en-US" sz="2200" dirty="0" err="1">
                <a:sym typeface="+mn-ea"/>
              </a:rPr>
              <a:t>sa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pravima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i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dužnostima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koje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ima</a:t>
            </a:r>
            <a:r>
              <a:rPr lang="en-US" altLang="en-US" sz="2200" dirty="0">
                <a:sym typeface="+mn-ea"/>
              </a:rPr>
              <a:t> u </a:t>
            </a:r>
            <a:r>
              <a:rPr lang="en-US" altLang="en-US" sz="2200" dirty="0" err="1">
                <a:sym typeface="+mn-ea"/>
              </a:rPr>
              <a:t>postupku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sprovođenja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monitoringa</a:t>
            </a:r>
            <a:endParaRPr lang="en-US" altLang="en-US" sz="2200" dirty="0">
              <a:sym typeface="+mn-ea"/>
            </a:endParaRPr>
          </a:p>
          <a:p>
            <a:pPr lvl="1" algn="just"/>
            <a:r>
              <a:rPr lang="en-US" altLang="en-US" sz="2200" dirty="0">
                <a:sym typeface="+mn-ea"/>
              </a:rPr>
              <a:t>da se </a:t>
            </a:r>
            <a:r>
              <a:rPr lang="en-US" altLang="en-US" sz="2200" dirty="0" err="1">
                <a:sym typeface="+mn-ea"/>
              </a:rPr>
              <a:t>izjasni</a:t>
            </a:r>
            <a:r>
              <a:rPr lang="en-US" altLang="en-US" sz="2200" dirty="0">
                <a:sym typeface="+mn-ea"/>
              </a:rPr>
              <a:t> o </a:t>
            </a:r>
            <a:r>
              <a:rPr lang="en-US" altLang="en-US" sz="2200" dirty="0" err="1">
                <a:sym typeface="+mn-ea"/>
              </a:rPr>
              <a:t>odlučnim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činjenica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bitnim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za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sprovođenje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monitoringa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i</a:t>
            </a:r>
            <a:r>
              <a:rPr lang="en-US" altLang="en-US" sz="2200" dirty="0">
                <a:sym typeface="+mn-ea"/>
              </a:rPr>
              <a:t> </a:t>
            </a:r>
          </a:p>
          <a:p>
            <a:pPr lvl="1" algn="just"/>
            <a:r>
              <a:rPr lang="en-US" altLang="en-US" sz="2200" dirty="0">
                <a:sym typeface="+mn-ea"/>
              </a:rPr>
              <a:t>da </a:t>
            </a:r>
            <a:r>
              <a:rPr lang="en-US" altLang="en-US" sz="2200" dirty="0" err="1">
                <a:sym typeface="+mn-ea"/>
              </a:rPr>
              <a:t>dostavlja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dokaze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kojima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potkrepljuje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iznete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činjenične</a:t>
            </a:r>
            <a:r>
              <a:rPr lang="en-US" altLang="en-US" sz="2200" dirty="0">
                <a:sym typeface="+mn-ea"/>
              </a:rPr>
              <a:t> </a:t>
            </a:r>
            <a:r>
              <a:rPr lang="en-US" altLang="en-US" sz="2200" dirty="0" err="1">
                <a:sym typeface="+mn-ea"/>
              </a:rPr>
              <a:t>navode</a:t>
            </a:r>
            <a:r>
              <a:rPr lang="en-US" altLang="en-US" sz="2200" dirty="0">
                <a:sym typeface="+mn-ea"/>
              </a:rPr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Druga ovlašćenja Kancelarije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en-US">
                <a:sym typeface="+mn-ea"/>
              </a:rPr>
              <a:t>ako se prilikom sprovođenja monitoringa otkrije postupanje koje je kažnjivo prema zakonu ili drugom propisu, Kancelarija nadležnom organu podnosi:</a:t>
            </a:r>
          </a:p>
          <a:p>
            <a:pPr lvl="1" algn="just"/>
            <a:r>
              <a:rPr lang="en-US" altLang="en-US">
                <a:sym typeface="+mn-ea"/>
              </a:rPr>
              <a:t>krivičnu prijavu</a:t>
            </a:r>
          </a:p>
          <a:p>
            <a:pPr lvl="1" algn="just"/>
            <a:r>
              <a:rPr lang="en-US" altLang="en-US">
                <a:sym typeface="+mn-ea"/>
              </a:rPr>
              <a:t>prijavu za privredni prestup</a:t>
            </a:r>
          </a:p>
          <a:p>
            <a:pPr lvl="1" algn="just"/>
            <a:r>
              <a:rPr lang="en-US" altLang="en-US">
                <a:sym typeface="+mn-ea"/>
              </a:rPr>
              <a:t>zahtev za pokretanje prekršajnog postupka</a:t>
            </a:r>
          </a:p>
          <a:p>
            <a:pPr lvl="1" algn="just"/>
            <a:r>
              <a:rPr lang="en-US" altLang="en-US">
                <a:sym typeface="+mn-ea"/>
              </a:rPr>
              <a:t>zahtev za zaštitu prava, ili</a:t>
            </a:r>
          </a:p>
          <a:p>
            <a:pPr lvl="1" algn="just"/>
            <a:r>
              <a:rPr lang="en-US" altLang="en-US">
                <a:sym typeface="+mn-ea"/>
              </a:rPr>
              <a:t>obaveštava o tome drugi nadležni organ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Godišnji izveštaj - sadržaj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3690"/>
            <a:ext cx="10515600" cy="4593590"/>
          </a:xfrm>
        </p:spPr>
        <p:txBody>
          <a:bodyPr>
            <a:normAutofit/>
          </a:bodyPr>
          <a:lstStyle/>
          <a:p>
            <a:pPr marL="342900" indent="-342900" algn="just">
              <a:buAutoNum type="arabicPeriod"/>
            </a:pPr>
            <a:r>
              <a:rPr lang="en-US" altLang="en-US" sz="1600" dirty="0" err="1">
                <a:sym typeface="+mn-ea"/>
              </a:rPr>
              <a:t>statistički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podaci</a:t>
            </a:r>
            <a:r>
              <a:rPr lang="en-US" altLang="en-US" sz="1600" dirty="0">
                <a:sym typeface="+mn-ea"/>
              </a:rPr>
              <a:t> o </a:t>
            </a:r>
            <a:r>
              <a:rPr lang="en-US" altLang="en-US" sz="1600" dirty="0" err="1">
                <a:sym typeface="+mn-ea"/>
              </a:rPr>
              <a:t>monitoringu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sprovedenom</a:t>
            </a:r>
            <a:r>
              <a:rPr lang="en-US" altLang="en-US" sz="1600" dirty="0">
                <a:sym typeface="+mn-ea"/>
              </a:rPr>
              <a:t> u </a:t>
            </a:r>
            <a:r>
              <a:rPr lang="en-US" altLang="en-US" sz="1600" dirty="0" err="1">
                <a:sym typeface="+mn-ea"/>
              </a:rPr>
              <a:t>izveštajnom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periodu</a:t>
            </a:r>
            <a:endParaRPr lang="en-US" altLang="en-US" sz="1600" dirty="0">
              <a:sym typeface="+mn-ea"/>
            </a:endParaRPr>
          </a:p>
          <a:p>
            <a:pPr marL="342900" indent="-342900" algn="just">
              <a:buAutoNum type="arabicPeriod"/>
            </a:pPr>
            <a:r>
              <a:rPr lang="en-US" altLang="en-US" sz="1600" dirty="0" err="1">
                <a:sym typeface="+mn-ea"/>
              </a:rPr>
              <a:t>podaci</a:t>
            </a:r>
            <a:r>
              <a:rPr lang="en-US" altLang="en-US" sz="1600" dirty="0">
                <a:sym typeface="+mn-ea"/>
              </a:rPr>
              <a:t> o </a:t>
            </a:r>
            <a:r>
              <a:rPr lang="en-US" altLang="en-US" sz="1600" dirty="0" err="1">
                <a:sym typeface="+mn-ea"/>
              </a:rPr>
              <a:t>najučestalijim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uzrocima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nepravilne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primene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zakona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i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podzakonskih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akata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koja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regulišu</a:t>
            </a:r>
            <a:r>
              <a:rPr lang="en-US" altLang="en-US" sz="1600" dirty="0">
                <a:sym typeface="+mn-ea"/>
              </a:rPr>
              <a:t> oblast </a:t>
            </a:r>
            <a:r>
              <a:rPr lang="en-US" altLang="en-US" sz="1600" dirty="0" err="1">
                <a:sym typeface="+mn-ea"/>
              </a:rPr>
              <a:t>javnih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nabavki</a:t>
            </a:r>
            <a:endParaRPr lang="en-US" altLang="en-US" sz="1600" dirty="0">
              <a:sym typeface="+mn-ea"/>
            </a:endParaRPr>
          </a:p>
          <a:p>
            <a:pPr marL="342900" indent="-342900" algn="just">
              <a:buAutoNum type="arabicPeriod"/>
            </a:pPr>
            <a:r>
              <a:rPr lang="en-US" altLang="en-US" sz="1600" dirty="0" err="1">
                <a:sym typeface="+mn-ea"/>
              </a:rPr>
              <a:t>prosečno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vreme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trajanja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postupka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monitoringa</a:t>
            </a:r>
            <a:endParaRPr lang="en-US" altLang="en-US" sz="1600" dirty="0">
              <a:sym typeface="+mn-ea"/>
            </a:endParaRPr>
          </a:p>
          <a:p>
            <a:pPr marL="342900" indent="-342900" algn="just">
              <a:buAutoNum type="arabicPeriod"/>
            </a:pPr>
            <a:r>
              <a:rPr lang="en-US" altLang="en-US" sz="1600" dirty="0" err="1">
                <a:sym typeface="+mn-ea"/>
              </a:rPr>
              <a:t>broj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sprečenih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ili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otklonjenih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verovatnih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nastanaka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štetnih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posledica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po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zakonom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zaštićena</a:t>
            </a:r>
            <a:r>
              <a:rPr lang="en-US" altLang="en-US" sz="1600" dirty="0">
                <a:sym typeface="+mn-ea"/>
              </a:rPr>
              <a:t> dobra, </a:t>
            </a:r>
            <a:r>
              <a:rPr lang="en-US" altLang="en-US" sz="1600" dirty="0" err="1">
                <a:sym typeface="+mn-ea"/>
              </a:rPr>
              <a:t>prava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i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interese</a:t>
            </a:r>
            <a:endParaRPr lang="en-US" altLang="en-US" sz="1600" dirty="0">
              <a:sym typeface="+mn-ea"/>
            </a:endParaRPr>
          </a:p>
          <a:p>
            <a:pPr marL="342900" indent="-342900" algn="just">
              <a:buAutoNum type="arabicPeriod"/>
            </a:pPr>
            <a:r>
              <a:rPr lang="en-US" altLang="en-US" sz="1600" dirty="0" err="1">
                <a:sym typeface="+mn-ea"/>
              </a:rPr>
              <a:t>podaci</a:t>
            </a:r>
            <a:r>
              <a:rPr lang="en-US" altLang="en-US" sz="1600" dirty="0">
                <a:sym typeface="+mn-ea"/>
              </a:rPr>
              <a:t> o </a:t>
            </a:r>
            <a:r>
              <a:rPr lang="en-US" altLang="en-US" sz="1600" dirty="0" err="1">
                <a:sym typeface="+mn-ea"/>
              </a:rPr>
              <a:t>merama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koje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su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preduzete</a:t>
            </a:r>
            <a:r>
              <a:rPr lang="en-US" altLang="en-US" sz="1600" dirty="0">
                <a:sym typeface="+mn-ea"/>
              </a:rPr>
              <a:t> u </a:t>
            </a:r>
            <a:r>
              <a:rPr lang="en-US" altLang="en-US" sz="1600" dirty="0" err="1">
                <a:sym typeface="+mn-ea"/>
              </a:rPr>
              <a:t>sprečavanju</a:t>
            </a:r>
            <a:r>
              <a:rPr lang="en-US" altLang="en-US" sz="1600" dirty="0">
                <a:sym typeface="+mn-ea"/>
              </a:rPr>
              <a:t>, </a:t>
            </a:r>
            <a:r>
              <a:rPr lang="en-US" altLang="en-US" sz="1600" dirty="0" err="1">
                <a:sym typeface="+mn-ea"/>
              </a:rPr>
              <a:t>otkrivanju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i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prijavljivanju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korupcije</a:t>
            </a:r>
            <a:r>
              <a:rPr lang="en-US" altLang="en-US" sz="1600" dirty="0">
                <a:sym typeface="+mn-ea"/>
              </a:rPr>
              <a:t>, </a:t>
            </a:r>
            <a:r>
              <a:rPr lang="en-US" altLang="en-US" sz="1600" dirty="0" err="1">
                <a:sym typeface="+mn-ea"/>
              </a:rPr>
              <a:t>sukoba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interesa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i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drugih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nepravilnosti</a:t>
            </a:r>
            <a:r>
              <a:rPr lang="en-US" altLang="en-US" sz="1600" dirty="0">
                <a:sym typeface="+mn-ea"/>
              </a:rPr>
              <a:t> u </a:t>
            </a:r>
            <a:r>
              <a:rPr lang="en-US" altLang="en-US" sz="1600" dirty="0" err="1">
                <a:sym typeface="+mn-ea"/>
              </a:rPr>
              <a:t>primeni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zakona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i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drugih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podzakonskih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akata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koji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regulišu</a:t>
            </a:r>
            <a:r>
              <a:rPr lang="en-US" altLang="en-US" sz="1600" dirty="0">
                <a:sym typeface="+mn-ea"/>
              </a:rPr>
              <a:t> oblast </a:t>
            </a:r>
            <a:r>
              <a:rPr lang="en-US" altLang="en-US" sz="1600" dirty="0" err="1">
                <a:sym typeface="+mn-ea"/>
              </a:rPr>
              <a:t>javnih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nabavki</a:t>
            </a:r>
            <a:endParaRPr lang="en-US" altLang="en-US" sz="1600" dirty="0">
              <a:sym typeface="+mn-ea"/>
            </a:endParaRPr>
          </a:p>
          <a:p>
            <a:pPr marL="342900" indent="-342900" algn="just">
              <a:buAutoNum type="arabicPeriod"/>
            </a:pPr>
            <a:r>
              <a:rPr lang="en-US" altLang="en-US" sz="1600" dirty="0" err="1">
                <a:sym typeface="+mn-ea"/>
              </a:rPr>
              <a:t>predlog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mera</a:t>
            </a:r>
            <a:r>
              <a:rPr lang="en-US" altLang="en-US" sz="1600" dirty="0">
                <a:sym typeface="+mn-ea"/>
              </a:rPr>
              <a:t> za </a:t>
            </a:r>
            <a:r>
              <a:rPr lang="en-US" altLang="en-US" sz="1600" dirty="0" err="1">
                <a:sym typeface="+mn-ea"/>
              </a:rPr>
              <a:t>suzbijanje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nepravilnosti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i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korupcije</a:t>
            </a:r>
            <a:r>
              <a:rPr lang="en-US" altLang="en-US" sz="1600" dirty="0">
                <a:sym typeface="+mn-ea"/>
              </a:rPr>
              <a:t> u </a:t>
            </a:r>
            <a:r>
              <a:rPr lang="en-US" altLang="en-US" sz="1600" dirty="0" err="1">
                <a:sym typeface="+mn-ea"/>
              </a:rPr>
              <a:t>javnim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nabavkama</a:t>
            </a:r>
            <a:endParaRPr lang="en-US" altLang="en-US" sz="1600" dirty="0">
              <a:sym typeface="+mn-ea"/>
            </a:endParaRPr>
          </a:p>
          <a:p>
            <a:pPr marL="342900" indent="-342900" algn="just">
              <a:buAutoNum type="arabicPeriod"/>
            </a:pPr>
            <a:r>
              <a:rPr lang="en-US" altLang="en-US" sz="1600" dirty="0" err="1">
                <a:sym typeface="+mn-ea"/>
              </a:rPr>
              <a:t>podaci</a:t>
            </a:r>
            <a:r>
              <a:rPr lang="en-US" altLang="en-US" sz="1600" dirty="0">
                <a:sym typeface="+mn-ea"/>
              </a:rPr>
              <a:t> o </a:t>
            </a:r>
            <a:r>
              <a:rPr lang="en-US" altLang="en-US" sz="1600" dirty="0" err="1">
                <a:sym typeface="+mn-ea"/>
              </a:rPr>
              <a:t>ishodima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postupanja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subjekata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monitoringa</a:t>
            </a:r>
            <a:r>
              <a:rPr lang="en-US" altLang="en-US" sz="1600" dirty="0">
                <a:sym typeface="+mn-ea"/>
              </a:rPr>
              <a:t> u </a:t>
            </a:r>
            <a:r>
              <a:rPr lang="en-US" altLang="en-US" sz="1600" dirty="0" err="1">
                <a:sym typeface="+mn-ea"/>
              </a:rPr>
              <a:t>skladu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sa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preporukama</a:t>
            </a:r>
            <a:endParaRPr lang="en-US" altLang="en-US" sz="1600" dirty="0">
              <a:sym typeface="+mn-ea"/>
            </a:endParaRPr>
          </a:p>
          <a:p>
            <a:pPr marL="342900" indent="-342900" algn="just">
              <a:buAutoNum type="arabicPeriod"/>
            </a:pPr>
            <a:r>
              <a:rPr lang="en-US" altLang="en-US" sz="1600" dirty="0" err="1">
                <a:sym typeface="+mn-ea"/>
              </a:rPr>
              <a:t>podaci</a:t>
            </a:r>
            <a:r>
              <a:rPr lang="en-US" altLang="en-US" sz="1600" dirty="0">
                <a:sym typeface="+mn-ea"/>
              </a:rPr>
              <a:t> o </a:t>
            </a:r>
            <a:r>
              <a:rPr lang="en-US" altLang="en-US" sz="1600" dirty="0" err="1">
                <a:sym typeface="+mn-ea"/>
              </a:rPr>
              <a:t>ishodima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postupanja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nadležnih</a:t>
            </a:r>
            <a:r>
              <a:rPr lang="en-US" altLang="en-US" sz="1600" dirty="0">
                <a:sym typeface="+mn-ea"/>
              </a:rPr>
              <a:t> organa </a:t>
            </a:r>
            <a:r>
              <a:rPr lang="en-US" altLang="en-US" sz="1600" dirty="0" err="1">
                <a:sym typeface="+mn-ea"/>
              </a:rPr>
              <a:t>po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zahtevima</a:t>
            </a:r>
            <a:r>
              <a:rPr lang="en-US" altLang="en-US" sz="1600" dirty="0">
                <a:sym typeface="+mn-ea"/>
              </a:rPr>
              <a:t> za </a:t>
            </a:r>
            <a:r>
              <a:rPr lang="en-US" altLang="en-US" sz="1600" dirty="0" err="1">
                <a:sym typeface="+mn-ea"/>
              </a:rPr>
              <a:t>pokretanje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prekršajnog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postupka</a:t>
            </a:r>
            <a:r>
              <a:rPr lang="en-US" altLang="en-US" sz="1600" dirty="0">
                <a:sym typeface="+mn-ea"/>
              </a:rPr>
              <a:t>, </a:t>
            </a:r>
            <a:r>
              <a:rPr lang="en-US" altLang="en-US" sz="1600" dirty="0" err="1">
                <a:sym typeface="+mn-ea"/>
              </a:rPr>
              <a:t>zahtevima</a:t>
            </a:r>
            <a:r>
              <a:rPr lang="en-US" altLang="en-US" sz="1600" dirty="0">
                <a:sym typeface="+mn-ea"/>
              </a:rPr>
              <a:t> za </a:t>
            </a:r>
            <a:r>
              <a:rPr lang="en-US" altLang="en-US" sz="1600" dirty="0" err="1">
                <a:sym typeface="+mn-ea"/>
              </a:rPr>
              <a:t>zaštitu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prava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ili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drugih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odgovarajućih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postupaka</a:t>
            </a:r>
            <a:endParaRPr lang="en-US" altLang="en-US" sz="1600" dirty="0">
              <a:sym typeface="+mn-ea"/>
            </a:endParaRPr>
          </a:p>
          <a:p>
            <a:pPr marL="342900" indent="-342900" algn="just">
              <a:buAutoNum type="arabicPeriod"/>
            </a:pPr>
            <a:r>
              <a:rPr lang="en-US" altLang="en-US" sz="1600" dirty="0">
                <a:sym typeface="+mn-ea"/>
              </a:rPr>
              <a:t>mere </a:t>
            </a:r>
            <a:r>
              <a:rPr lang="en-US" altLang="en-US" sz="1600" dirty="0" err="1">
                <a:sym typeface="+mn-ea"/>
              </a:rPr>
              <a:t>i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provere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preduzete</a:t>
            </a:r>
            <a:r>
              <a:rPr lang="en-US" altLang="en-US" sz="1600" dirty="0">
                <a:sym typeface="+mn-ea"/>
              </a:rPr>
              <a:t> u </a:t>
            </a:r>
            <a:r>
              <a:rPr lang="en-US" altLang="en-US" sz="1600" dirty="0" err="1">
                <a:sym typeface="+mn-ea"/>
              </a:rPr>
              <a:t>cilju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potpunosti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i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ažurnosti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podataka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na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Portalu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javnih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nabavki</a:t>
            </a:r>
            <a:endParaRPr lang="en-US" altLang="en-US" sz="1600" dirty="0">
              <a:sym typeface="+mn-ea"/>
            </a:endParaRPr>
          </a:p>
          <a:p>
            <a:pPr marL="342900" indent="-342900" algn="just">
              <a:buAutoNum type="arabicPeriod"/>
            </a:pPr>
            <a:r>
              <a:rPr lang="en-US" altLang="en-US" sz="1600" dirty="0" err="1">
                <a:sym typeface="+mn-ea"/>
              </a:rPr>
              <a:t>stanje</a:t>
            </a:r>
            <a:r>
              <a:rPr lang="en-US" altLang="en-US" sz="1600" dirty="0">
                <a:sym typeface="+mn-ea"/>
              </a:rPr>
              <a:t> u </a:t>
            </a:r>
            <a:r>
              <a:rPr lang="en-US" altLang="en-US" sz="1600" dirty="0" err="1">
                <a:sym typeface="+mn-ea"/>
              </a:rPr>
              <a:t>oblasti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javnih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nabavki</a:t>
            </a:r>
            <a:endParaRPr lang="en-US" altLang="en-US" sz="1600" dirty="0">
              <a:sym typeface="+mn-ea"/>
            </a:endParaRPr>
          </a:p>
          <a:p>
            <a:pPr marL="342900" indent="-342900" algn="just">
              <a:buAutoNum type="arabicPeriod"/>
            </a:pPr>
            <a:r>
              <a:rPr lang="en-US" altLang="en-US" sz="1600" dirty="0" err="1">
                <a:sym typeface="+mn-ea"/>
              </a:rPr>
              <a:t>drugi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podaci</a:t>
            </a:r>
            <a:r>
              <a:rPr lang="en-US" altLang="en-US" sz="1600" dirty="0">
                <a:sym typeface="+mn-ea"/>
              </a:rPr>
              <a:t> od </a:t>
            </a:r>
            <a:r>
              <a:rPr lang="en-US" altLang="en-US" sz="1600" dirty="0" err="1">
                <a:sym typeface="+mn-ea"/>
              </a:rPr>
              <a:t>značaja</a:t>
            </a:r>
            <a:r>
              <a:rPr lang="en-US" altLang="en-US" sz="1600" dirty="0">
                <a:sym typeface="+mn-ea"/>
              </a:rPr>
              <a:t> za monitoring </a:t>
            </a:r>
            <a:r>
              <a:rPr lang="en-US" altLang="en-US" sz="1600" dirty="0" err="1">
                <a:sym typeface="+mn-ea"/>
              </a:rPr>
              <a:t>javnih</a:t>
            </a:r>
            <a:r>
              <a:rPr lang="en-US" altLang="en-US" sz="1600" dirty="0">
                <a:sym typeface="+mn-ea"/>
              </a:rPr>
              <a:t> </a:t>
            </a:r>
            <a:r>
              <a:rPr lang="en-US" altLang="en-US" sz="1600" dirty="0" err="1">
                <a:sym typeface="+mn-ea"/>
              </a:rPr>
              <a:t>nabavki</a:t>
            </a:r>
            <a:endParaRPr lang="en-US" altLang="en-US" sz="1600" dirty="0">
              <a:sym typeface="+mn-e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Godišnji</a:t>
            </a:r>
            <a:r>
              <a:rPr lang="en-US" altLang="en-US" dirty="0"/>
              <a:t> </a:t>
            </a:r>
            <a:r>
              <a:rPr lang="en-US" altLang="en-US" dirty="0" err="1"/>
              <a:t>izveštaj</a:t>
            </a:r>
            <a:r>
              <a:rPr lang="en-US" altLang="en-US" dirty="0"/>
              <a:t> II.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en-US">
                <a:sym typeface="+mn-ea"/>
              </a:rPr>
              <a:t>Kancelarija priprema godišnji izveštaj o sprovedenom monitoringu -&gt; Vlada RS -&gt; najkasnije do 31. marta tekuće godine za prethodnu godinu</a:t>
            </a:r>
          </a:p>
          <a:p>
            <a:pPr algn="just"/>
            <a:endParaRPr lang="en-US" altLang="en-US">
              <a:sym typeface="+mn-ea"/>
            </a:endParaRPr>
          </a:p>
          <a:p>
            <a:pPr algn="just"/>
            <a:r>
              <a:rPr lang="en-US" altLang="en-US">
                <a:sym typeface="+mn-ea"/>
              </a:rPr>
              <a:t>Odmah po usvajanju Izveštaj se objavljuje na internet stranici Kancelarije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Završne odredbe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en-US">
                <a:sym typeface="+mn-ea"/>
              </a:rPr>
              <a:t>Pravilnik stupa na snagu osmog dana od dana objavljivanja u Službenom glasniku Republike Srbije</a:t>
            </a:r>
            <a:endParaRPr lang="en-US" altLang="en-US"/>
          </a:p>
          <a:p>
            <a:pPr algn="just"/>
            <a:endParaRPr lang="en-US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Otvorena pitanja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en-US" dirty="0" err="1"/>
              <a:t>anonimne</a:t>
            </a:r>
            <a:r>
              <a:rPr lang="en-US" altLang="en-US" dirty="0"/>
              <a:t> </a:t>
            </a:r>
            <a:r>
              <a:rPr lang="en-US" altLang="en-US" dirty="0" err="1"/>
              <a:t>prijave</a:t>
            </a:r>
            <a:endParaRPr lang="en-US" altLang="en-US" dirty="0"/>
          </a:p>
          <a:p>
            <a:pPr algn="just"/>
            <a:r>
              <a:rPr lang="en-US" altLang="en-US" dirty="0"/>
              <a:t>godišnji izveštaj u </a:t>
            </a:r>
            <a:r>
              <a:rPr lang="en-US" altLang="en-US" dirty="0" err="1"/>
              <a:t>pogledu</a:t>
            </a:r>
            <a:r>
              <a:rPr lang="en-US" altLang="en-US" dirty="0"/>
              <a:t> </a:t>
            </a:r>
            <a:r>
              <a:rPr lang="en-US" altLang="en-US" dirty="0" err="1"/>
              <a:t>dela</a:t>
            </a:r>
            <a:r>
              <a:rPr lang="en-US" altLang="en-US" dirty="0"/>
              <a:t> </a:t>
            </a:r>
            <a:r>
              <a:rPr lang="en-US" altLang="en-US" dirty="0" err="1"/>
              <a:t>koja</a:t>
            </a:r>
            <a:r>
              <a:rPr lang="en-US" altLang="en-US" dirty="0"/>
              <a:t> se </a:t>
            </a:r>
            <a:r>
              <a:rPr lang="en-US" altLang="en-US" dirty="0" err="1"/>
              <a:t>odnose</a:t>
            </a:r>
            <a:r>
              <a:rPr lang="en-US" altLang="en-US" dirty="0"/>
              <a:t> </a:t>
            </a:r>
            <a:r>
              <a:rPr lang="en-US" altLang="en-US" dirty="0" err="1"/>
              <a:t>na</a:t>
            </a:r>
            <a:r>
              <a:rPr lang="en-US" altLang="en-US" dirty="0"/>
              <a:t> </a:t>
            </a:r>
            <a:r>
              <a:rPr lang="en-US" altLang="en-US" dirty="0" err="1"/>
              <a:t>korupciju</a:t>
            </a:r>
            <a:r>
              <a:rPr lang="en-US" altLang="en-US" dirty="0"/>
              <a:t> </a:t>
            </a:r>
          </a:p>
          <a:p>
            <a:pPr algn="just"/>
            <a:endParaRPr lang="en-US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Hvala na pažnji!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Pravni</a:t>
            </a:r>
            <a:r>
              <a:rPr lang="en-US" altLang="en-US" dirty="0"/>
              <a:t> </a:t>
            </a:r>
            <a:r>
              <a:rPr lang="en-US" altLang="en-US" dirty="0" err="1"/>
              <a:t>osnov</a:t>
            </a:r>
            <a:r>
              <a:rPr lang="en-US" altLang="en-US" dirty="0"/>
              <a:t> - čl. 180. ZJN</a:t>
            </a:r>
            <a:r>
              <a:rPr lang="hr-HR" altLang="en-US" dirty="0"/>
              <a:t> (nacrt)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5110"/>
            <a:ext cx="10515600" cy="4582160"/>
          </a:xfrm>
        </p:spPr>
        <p:txBody>
          <a:bodyPr>
            <a:noAutofit/>
          </a:bodyPr>
          <a:lstStyle/>
          <a:p>
            <a:pPr algn="just"/>
            <a:r>
              <a:rPr lang="en-US" altLang="en-US" sz="1500" dirty="0"/>
              <a:t>Monitoring </a:t>
            </a:r>
            <a:r>
              <a:rPr lang="en-US" altLang="en-US" sz="1500" dirty="0" err="1"/>
              <a:t>nad</a:t>
            </a:r>
            <a:r>
              <a:rPr lang="en-US" altLang="en-US" sz="1500" dirty="0"/>
              <a:t> </a:t>
            </a:r>
            <a:r>
              <a:rPr lang="en-US" altLang="en-US" sz="1500" dirty="0" err="1"/>
              <a:t>primenom</a:t>
            </a:r>
            <a:r>
              <a:rPr lang="en-US" altLang="en-US" sz="1500" dirty="0"/>
              <a:t> </a:t>
            </a:r>
            <a:r>
              <a:rPr lang="en-US" altLang="en-US" sz="1500" dirty="0" err="1"/>
              <a:t>propisa</a:t>
            </a:r>
            <a:r>
              <a:rPr lang="en-US" altLang="en-US" sz="1500" dirty="0"/>
              <a:t> o </a:t>
            </a:r>
            <a:r>
              <a:rPr lang="en-US" altLang="en-US" sz="1500" dirty="0" err="1"/>
              <a:t>javnim</a:t>
            </a:r>
            <a:r>
              <a:rPr lang="en-US" altLang="en-US" sz="1500" dirty="0"/>
              <a:t> </a:t>
            </a:r>
            <a:r>
              <a:rPr lang="en-US" altLang="en-US" sz="1500" dirty="0" err="1"/>
              <a:t>nabavkama</a:t>
            </a:r>
            <a:r>
              <a:rPr lang="en-US" altLang="en-US" sz="1500" dirty="0"/>
              <a:t> </a:t>
            </a:r>
            <a:r>
              <a:rPr lang="en-US" altLang="en-US" sz="1500" dirty="0" err="1"/>
              <a:t>sprovodi</a:t>
            </a:r>
            <a:r>
              <a:rPr lang="en-US" altLang="en-US" sz="1500" dirty="0"/>
              <a:t> </a:t>
            </a:r>
            <a:r>
              <a:rPr lang="en-US" altLang="en-US" sz="1500" dirty="0" err="1"/>
              <a:t>Kancelarija</a:t>
            </a:r>
            <a:r>
              <a:rPr lang="en-US" altLang="en-US" sz="1500" dirty="0"/>
              <a:t> za </a:t>
            </a:r>
            <a:r>
              <a:rPr lang="en-US" altLang="en-US" sz="1500" dirty="0" err="1"/>
              <a:t>javne</a:t>
            </a:r>
            <a:r>
              <a:rPr lang="en-US" altLang="en-US" sz="1500" dirty="0"/>
              <a:t> </a:t>
            </a:r>
            <a:r>
              <a:rPr lang="en-US" altLang="en-US" sz="1500" dirty="0" err="1"/>
              <a:t>nabavke</a:t>
            </a:r>
            <a:r>
              <a:rPr lang="en-US" altLang="en-US" sz="1500" dirty="0"/>
              <a:t> u </a:t>
            </a:r>
            <a:r>
              <a:rPr lang="en-US" altLang="en-US" sz="1500" dirty="0" err="1"/>
              <a:t>cilju</a:t>
            </a:r>
            <a:r>
              <a:rPr lang="en-US" altLang="en-US" sz="1500" dirty="0"/>
              <a:t> </a:t>
            </a:r>
            <a:r>
              <a:rPr lang="en-US" altLang="en-US" sz="1500" dirty="0" err="1"/>
              <a:t>sprečavanja</a:t>
            </a:r>
            <a:r>
              <a:rPr lang="en-US" altLang="en-US" sz="1500" dirty="0"/>
              <a:t>, </a:t>
            </a:r>
            <a:r>
              <a:rPr lang="en-US" altLang="en-US" sz="1500" dirty="0" err="1"/>
              <a:t>otkrivanja</a:t>
            </a:r>
            <a:r>
              <a:rPr lang="en-US" altLang="en-US" sz="1500" dirty="0"/>
              <a:t> </a:t>
            </a:r>
            <a:r>
              <a:rPr lang="en-US" altLang="en-US" sz="1500" dirty="0" err="1"/>
              <a:t>i</a:t>
            </a:r>
            <a:r>
              <a:rPr lang="en-US" altLang="en-US" sz="1500" dirty="0"/>
              <a:t> </a:t>
            </a:r>
            <a:r>
              <a:rPr lang="en-US" altLang="en-US" sz="1500" dirty="0" err="1"/>
              <a:t>otklanjanja</a:t>
            </a:r>
            <a:r>
              <a:rPr lang="en-US" altLang="en-US" sz="1500" dirty="0"/>
              <a:t> </a:t>
            </a:r>
            <a:r>
              <a:rPr lang="en-US" altLang="en-US" sz="1500" dirty="0" err="1"/>
              <a:t>nepravilnosti</a:t>
            </a:r>
            <a:r>
              <a:rPr lang="en-US" altLang="en-US" sz="1500" dirty="0"/>
              <a:t> </a:t>
            </a:r>
            <a:r>
              <a:rPr lang="en-US" altLang="en-US" sz="1500" dirty="0" err="1"/>
              <a:t>koje</a:t>
            </a:r>
            <a:r>
              <a:rPr lang="en-US" altLang="en-US" sz="1500" dirty="0"/>
              <a:t> </a:t>
            </a:r>
            <a:r>
              <a:rPr lang="en-US" altLang="en-US" sz="1500" dirty="0" err="1"/>
              <a:t>mogu</a:t>
            </a:r>
            <a:r>
              <a:rPr lang="en-US" altLang="en-US" sz="1500" dirty="0"/>
              <a:t> da </a:t>
            </a:r>
            <a:r>
              <a:rPr lang="en-US" altLang="en-US" sz="1500" dirty="0" err="1"/>
              <a:t>nastanu</a:t>
            </a:r>
            <a:r>
              <a:rPr lang="en-US" altLang="en-US" sz="1500" dirty="0"/>
              <a:t> </a:t>
            </a:r>
            <a:r>
              <a:rPr lang="en-US" altLang="en-US" sz="1500" dirty="0" err="1"/>
              <a:t>ili</a:t>
            </a:r>
            <a:r>
              <a:rPr lang="en-US" altLang="en-US" sz="1500" dirty="0"/>
              <a:t> </a:t>
            </a:r>
            <a:r>
              <a:rPr lang="en-US" altLang="en-US" sz="1500" dirty="0" err="1"/>
              <a:t>su</a:t>
            </a:r>
            <a:r>
              <a:rPr lang="en-US" altLang="en-US" sz="1500" dirty="0"/>
              <a:t> </a:t>
            </a:r>
            <a:r>
              <a:rPr lang="en-US" altLang="en-US" sz="1500" dirty="0" err="1"/>
              <a:t>nastale</a:t>
            </a:r>
            <a:r>
              <a:rPr lang="en-US" altLang="en-US" sz="1500" dirty="0"/>
              <a:t> u </a:t>
            </a:r>
            <a:r>
              <a:rPr lang="en-US" altLang="en-US" sz="1500" dirty="0" err="1"/>
              <a:t>primeni</a:t>
            </a:r>
            <a:r>
              <a:rPr lang="en-US" altLang="en-US" sz="1500" dirty="0"/>
              <a:t> ZJN </a:t>
            </a:r>
          </a:p>
          <a:p>
            <a:pPr algn="just"/>
            <a:r>
              <a:rPr lang="en-US" altLang="en-US" sz="1500" dirty="0" err="1"/>
              <a:t>Postupak</a:t>
            </a:r>
            <a:r>
              <a:rPr lang="en-US" altLang="en-US" sz="1500" dirty="0"/>
              <a:t> </a:t>
            </a:r>
            <a:r>
              <a:rPr lang="en-US" altLang="en-US" sz="1500" dirty="0" err="1"/>
              <a:t>monitoringa</a:t>
            </a:r>
            <a:r>
              <a:rPr lang="en-US" altLang="en-US" sz="1500" dirty="0"/>
              <a:t> </a:t>
            </a:r>
            <a:r>
              <a:rPr lang="en-US" altLang="en-US" sz="1500" dirty="0" err="1"/>
              <a:t>sprovodi</a:t>
            </a:r>
            <a:r>
              <a:rPr lang="en-US" altLang="en-US" sz="1500" dirty="0"/>
              <a:t> se </a:t>
            </a:r>
            <a:r>
              <a:rPr lang="en-US" altLang="en-US" sz="1500" dirty="0" err="1"/>
              <a:t>na</a:t>
            </a:r>
            <a:r>
              <a:rPr lang="en-US" altLang="en-US" sz="1500" dirty="0"/>
              <a:t> </a:t>
            </a:r>
            <a:r>
              <a:rPr lang="en-US" altLang="en-US" sz="1500" dirty="0" err="1"/>
              <a:t>osnovu</a:t>
            </a:r>
            <a:r>
              <a:rPr lang="en-US" altLang="en-US" sz="1500" dirty="0"/>
              <a:t> </a:t>
            </a:r>
            <a:r>
              <a:rPr lang="en-US" altLang="en-US" sz="1500" dirty="0" err="1"/>
              <a:t>godišnjeg</a:t>
            </a:r>
            <a:r>
              <a:rPr lang="en-US" altLang="en-US" sz="1500" dirty="0"/>
              <a:t> plana </a:t>
            </a:r>
            <a:r>
              <a:rPr lang="en-US" altLang="en-US" sz="1500" dirty="0" err="1"/>
              <a:t>monitoringa</a:t>
            </a:r>
            <a:r>
              <a:rPr lang="en-US" altLang="en-US" sz="1500" dirty="0"/>
              <a:t>, u </a:t>
            </a:r>
            <a:r>
              <a:rPr lang="en-US" altLang="en-US" sz="1500" dirty="0" err="1"/>
              <a:t>slučaju</a:t>
            </a:r>
            <a:r>
              <a:rPr lang="en-US" altLang="en-US" sz="1500" dirty="0"/>
              <a:t> </a:t>
            </a:r>
            <a:r>
              <a:rPr lang="en-US" altLang="en-US" sz="1500" dirty="0" err="1"/>
              <a:t>sprovođenja</a:t>
            </a:r>
            <a:r>
              <a:rPr lang="en-US" altLang="en-US" sz="1500" dirty="0"/>
              <a:t> </a:t>
            </a:r>
            <a:r>
              <a:rPr lang="en-US" altLang="en-US" sz="1500" dirty="0" err="1"/>
              <a:t>PPbPO</a:t>
            </a:r>
            <a:r>
              <a:rPr lang="en-US" altLang="en-US" sz="1500" dirty="0"/>
              <a:t> </a:t>
            </a:r>
            <a:r>
              <a:rPr lang="en-US" altLang="en-US" sz="1500" dirty="0" err="1"/>
              <a:t>po</a:t>
            </a:r>
            <a:r>
              <a:rPr lang="en-US" altLang="en-US" sz="1500" dirty="0"/>
              <a:t> </a:t>
            </a:r>
            <a:r>
              <a:rPr lang="en-US" altLang="en-US" sz="1500" dirty="0" err="1"/>
              <a:t>službenoj</a:t>
            </a:r>
            <a:r>
              <a:rPr lang="en-US" altLang="en-US" sz="1500" dirty="0"/>
              <a:t> </a:t>
            </a:r>
            <a:r>
              <a:rPr lang="en-US" altLang="en-US" sz="1500" dirty="0" err="1"/>
              <a:t>dužnosti</a:t>
            </a:r>
            <a:r>
              <a:rPr lang="en-US" altLang="en-US" sz="1500" dirty="0"/>
              <a:t>, </a:t>
            </a:r>
            <a:r>
              <a:rPr lang="en-US" altLang="en-US" sz="1500" dirty="0" err="1"/>
              <a:t>kao</a:t>
            </a:r>
            <a:r>
              <a:rPr lang="en-US" altLang="en-US" sz="1500" dirty="0"/>
              <a:t> </a:t>
            </a:r>
            <a:r>
              <a:rPr lang="en-US" altLang="en-US" sz="1500" dirty="0" err="1"/>
              <a:t>i</a:t>
            </a:r>
            <a:r>
              <a:rPr lang="en-US" altLang="en-US" sz="1500" dirty="0"/>
              <a:t> </a:t>
            </a:r>
            <a:r>
              <a:rPr lang="en-US" altLang="en-US" sz="1500" dirty="0" err="1"/>
              <a:t>na</a:t>
            </a:r>
            <a:r>
              <a:rPr lang="en-US" altLang="en-US" sz="1500" dirty="0"/>
              <a:t> </a:t>
            </a:r>
            <a:r>
              <a:rPr lang="en-US" altLang="en-US" sz="1500" dirty="0" err="1"/>
              <a:t>osnovu</a:t>
            </a:r>
            <a:r>
              <a:rPr lang="en-US" altLang="en-US" sz="1500" dirty="0"/>
              <a:t> </a:t>
            </a:r>
            <a:r>
              <a:rPr lang="en-US" altLang="en-US" sz="1500" dirty="0" err="1"/>
              <a:t>obaveštenja</a:t>
            </a:r>
            <a:r>
              <a:rPr lang="en-US" altLang="en-US" sz="1500" dirty="0"/>
              <a:t> </a:t>
            </a:r>
          </a:p>
          <a:p>
            <a:pPr algn="just"/>
            <a:r>
              <a:rPr lang="en-US" altLang="en-US" sz="1500" dirty="0"/>
              <a:t>Monitoring </a:t>
            </a:r>
            <a:r>
              <a:rPr lang="en-US" altLang="en-US" sz="1500" dirty="0" err="1"/>
              <a:t>koji</a:t>
            </a:r>
            <a:r>
              <a:rPr lang="en-US" altLang="en-US" sz="1500" dirty="0"/>
              <a:t> se </a:t>
            </a:r>
            <a:r>
              <a:rPr lang="en-US" altLang="en-US" sz="1500" dirty="0" err="1"/>
              <a:t>sprovodi</a:t>
            </a:r>
            <a:r>
              <a:rPr lang="en-US" altLang="en-US" sz="1500" dirty="0"/>
              <a:t> u </a:t>
            </a:r>
            <a:r>
              <a:rPr lang="en-US" altLang="en-US" sz="1500" dirty="0" err="1"/>
              <a:t>toku</a:t>
            </a:r>
            <a:r>
              <a:rPr lang="en-US" altLang="en-US" sz="1500" dirty="0"/>
              <a:t> </a:t>
            </a:r>
            <a:r>
              <a:rPr lang="en-US" altLang="en-US" sz="1500" dirty="0" err="1"/>
              <a:t>sprovođenja</a:t>
            </a:r>
            <a:r>
              <a:rPr lang="en-US" altLang="en-US" sz="1500" dirty="0"/>
              <a:t> </a:t>
            </a:r>
            <a:r>
              <a:rPr lang="en-US" altLang="en-US" sz="1500" dirty="0" err="1"/>
              <a:t>postupka</a:t>
            </a:r>
            <a:r>
              <a:rPr lang="en-US" altLang="en-US" sz="1500" dirty="0"/>
              <a:t> </a:t>
            </a:r>
            <a:r>
              <a:rPr lang="en-US" altLang="en-US" sz="1500" dirty="0" err="1"/>
              <a:t>javne</a:t>
            </a:r>
            <a:r>
              <a:rPr lang="en-US" altLang="en-US" sz="1500" dirty="0"/>
              <a:t> </a:t>
            </a:r>
            <a:r>
              <a:rPr lang="en-US" altLang="en-US" sz="1500" dirty="0" err="1"/>
              <a:t>nabavke</a:t>
            </a:r>
            <a:r>
              <a:rPr lang="en-US" altLang="en-US" sz="1500" dirty="0"/>
              <a:t> ne </a:t>
            </a:r>
            <a:r>
              <a:rPr lang="en-US" altLang="en-US" sz="1500" dirty="0" err="1"/>
              <a:t>zaustavlja</a:t>
            </a:r>
            <a:r>
              <a:rPr lang="en-US" altLang="en-US" sz="1500" dirty="0"/>
              <a:t> </a:t>
            </a:r>
            <a:r>
              <a:rPr lang="en-US" altLang="en-US" sz="1500" dirty="0" err="1"/>
              <a:t>postupak</a:t>
            </a:r>
            <a:r>
              <a:rPr lang="en-US" altLang="en-US" sz="1500" dirty="0"/>
              <a:t> </a:t>
            </a:r>
            <a:r>
              <a:rPr lang="en-US" altLang="en-US" sz="1500" dirty="0" err="1"/>
              <a:t>javne</a:t>
            </a:r>
            <a:r>
              <a:rPr lang="en-US" altLang="en-US" sz="1500" dirty="0"/>
              <a:t> </a:t>
            </a:r>
            <a:r>
              <a:rPr lang="en-US" altLang="en-US" sz="1500" dirty="0" err="1"/>
              <a:t>nabavke</a:t>
            </a:r>
            <a:endParaRPr lang="en-US" altLang="en-US" sz="1500" dirty="0"/>
          </a:p>
          <a:p>
            <a:pPr algn="just"/>
            <a:r>
              <a:rPr lang="en-US" altLang="en-US" sz="1500" dirty="0" err="1"/>
              <a:t>Subjekti</a:t>
            </a:r>
            <a:r>
              <a:rPr lang="en-US" altLang="en-US" sz="1500" dirty="0"/>
              <a:t> </a:t>
            </a:r>
            <a:r>
              <a:rPr lang="en-US" altLang="en-US" sz="1500" dirty="0" err="1"/>
              <a:t>monitoringa</a:t>
            </a:r>
            <a:r>
              <a:rPr lang="en-US" altLang="en-US" sz="1500" dirty="0"/>
              <a:t> </a:t>
            </a:r>
            <a:r>
              <a:rPr lang="en-US" altLang="en-US" sz="1500" dirty="0" err="1"/>
              <a:t>dužni</a:t>
            </a:r>
            <a:r>
              <a:rPr lang="en-US" altLang="en-US" sz="1500" dirty="0"/>
              <a:t> </a:t>
            </a:r>
            <a:r>
              <a:rPr lang="en-US" altLang="en-US" sz="1500" dirty="0" err="1"/>
              <a:t>su</a:t>
            </a:r>
            <a:r>
              <a:rPr lang="en-US" altLang="en-US" sz="1500" dirty="0"/>
              <a:t>, da </a:t>
            </a:r>
            <a:r>
              <a:rPr lang="en-US" altLang="en-US" sz="1500" dirty="0" err="1"/>
              <a:t>na</a:t>
            </a:r>
            <a:r>
              <a:rPr lang="en-US" altLang="en-US" sz="1500" dirty="0"/>
              <a:t> </a:t>
            </a:r>
            <a:r>
              <a:rPr lang="en-US" altLang="en-US" sz="1500" dirty="0" err="1"/>
              <a:t>zahtev</a:t>
            </a:r>
            <a:r>
              <a:rPr lang="en-US" altLang="en-US" sz="1500" dirty="0"/>
              <a:t> </a:t>
            </a:r>
            <a:r>
              <a:rPr lang="en-US" altLang="en-US" sz="1500" dirty="0" err="1"/>
              <a:t>Kancelarije</a:t>
            </a:r>
            <a:r>
              <a:rPr lang="en-US" altLang="en-US" sz="1500" dirty="0"/>
              <a:t> za </a:t>
            </a:r>
            <a:r>
              <a:rPr lang="en-US" altLang="en-US" sz="1500" dirty="0" err="1"/>
              <a:t>javne</a:t>
            </a:r>
            <a:r>
              <a:rPr lang="en-US" altLang="en-US" sz="1500" dirty="0"/>
              <a:t> </a:t>
            </a:r>
            <a:r>
              <a:rPr lang="en-US" altLang="en-US" sz="1500" dirty="0" err="1"/>
              <a:t>nabavke</a:t>
            </a:r>
            <a:r>
              <a:rPr lang="en-US" altLang="en-US" sz="1500" dirty="0"/>
              <a:t>, u </a:t>
            </a:r>
            <a:r>
              <a:rPr lang="en-US" altLang="en-US" sz="1500" dirty="0" err="1"/>
              <a:t>roku</a:t>
            </a:r>
            <a:r>
              <a:rPr lang="en-US" altLang="en-US" sz="1500" dirty="0"/>
              <a:t> od 15 dana od </a:t>
            </a:r>
            <a:r>
              <a:rPr lang="en-US" altLang="en-US" sz="1500" dirty="0" err="1"/>
              <a:t>prijema</a:t>
            </a:r>
            <a:r>
              <a:rPr lang="en-US" altLang="en-US" sz="1500" dirty="0"/>
              <a:t> </a:t>
            </a:r>
            <a:r>
              <a:rPr lang="en-US" altLang="en-US" sz="1500" dirty="0" err="1"/>
              <a:t>zahteva</a:t>
            </a:r>
            <a:r>
              <a:rPr lang="en-US" altLang="en-US" sz="1500" dirty="0"/>
              <a:t>, </a:t>
            </a:r>
            <a:r>
              <a:rPr lang="en-US" altLang="en-US" sz="1500" dirty="0" err="1"/>
              <a:t>dostave</a:t>
            </a:r>
            <a:r>
              <a:rPr lang="en-US" altLang="en-US" sz="1500" dirty="0"/>
              <a:t> </a:t>
            </a:r>
            <a:r>
              <a:rPr lang="en-US" altLang="en-US" sz="1500" dirty="0" err="1"/>
              <a:t>tražene</a:t>
            </a:r>
            <a:r>
              <a:rPr lang="en-US" altLang="en-US" sz="1500" dirty="0"/>
              <a:t> </a:t>
            </a:r>
            <a:r>
              <a:rPr lang="en-US" altLang="en-US" sz="1500" dirty="0" err="1"/>
              <a:t>podatke</a:t>
            </a:r>
            <a:r>
              <a:rPr lang="en-US" altLang="en-US" sz="1500" dirty="0"/>
              <a:t> </a:t>
            </a:r>
            <a:r>
              <a:rPr lang="en-US" altLang="en-US" sz="1500" dirty="0" err="1"/>
              <a:t>i</a:t>
            </a:r>
            <a:r>
              <a:rPr lang="en-US" altLang="en-US" sz="1500" dirty="0"/>
              <a:t> </a:t>
            </a:r>
            <a:r>
              <a:rPr lang="en-US" altLang="en-US" sz="1500" dirty="0" err="1"/>
              <a:t>obaveštenja</a:t>
            </a:r>
            <a:r>
              <a:rPr lang="en-US" altLang="en-US" sz="1500" dirty="0"/>
              <a:t> </a:t>
            </a:r>
            <a:r>
              <a:rPr lang="en-US" altLang="en-US" sz="1500" dirty="0" err="1"/>
              <a:t>koji</a:t>
            </a:r>
            <a:r>
              <a:rPr lang="en-US" altLang="en-US" sz="1500" dirty="0"/>
              <a:t> </a:t>
            </a:r>
            <a:r>
              <a:rPr lang="en-US" altLang="en-US" sz="1500" dirty="0" err="1"/>
              <a:t>su</a:t>
            </a:r>
            <a:r>
              <a:rPr lang="en-US" altLang="en-US" sz="1500" dirty="0"/>
              <a:t> od </a:t>
            </a:r>
            <a:r>
              <a:rPr lang="en-US" altLang="en-US" sz="1500" dirty="0" err="1"/>
              <a:t>značaja</a:t>
            </a:r>
            <a:r>
              <a:rPr lang="en-US" altLang="en-US" sz="1500" dirty="0"/>
              <a:t> za </a:t>
            </a:r>
            <a:r>
              <a:rPr lang="en-US" altLang="en-US" sz="1500" dirty="0" err="1"/>
              <a:t>sprovođenja</a:t>
            </a:r>
            <a:r>
              <a:rPr lang="en-US" altLang="en-US" sz="1500" dirty="0"/>
              <a:t> </a:t>
            </a:r>
            <a:r>
              <a:rPr lang="en-US" altLang="en-US" sz="1500" dirty="0" err="1"/>
              <a:t>monitoringa</a:t>
            </a:r>
            <a:endParaRPr lang="en-US" altLang="en-US" sz="1500" dirty="0"/>
          </a:p>
          <a:p>
            <a:pPr algn="just"/>
            <a:r>
              <a:rPr lang="en-US" altLang="en-US" sz="1500" dirty="0"/>
              <a:t>Monitoring se ne </a:t>
            </a:r>
            <a:r>
              <a:rPr lang="en-US" altLang="en-US" sz="1500" dirty="0" err="1"/>
              <a:t>sprovodi</a:t>
            </a:r>
            <a:r>
              <a:rPr lang="en-US" altLang="en-US" sz="1500" dirty="0"/>
              <a:t>:</a:t>
            </a:r>
          </a:p>
          <a:p>
            <a:pPr lvl="1" algn="just"/>
            <a:r>
              <a:rPr lang="en-US" altLang="en-US" sz="1500" dirty="0" err="1"/>
              <a:t>ako</a:t>
            </a:r>
            <a:r>
              <a:rPr lang="en-US" altLang="en-US" sz="1500" dirty="0"/>
              <a:t> se </a:t>
            </a:r>
            <a:r>
              <a:rPr lang="en-US" altLang="en-US" sz="1500" dirty="0" err="1"/>
              <a:t>utvrdi</a:t>
            </a:r>
            <a:r>
              <a:rPr lang="en-US" altLang="en-US" sz="1500" dirty="0"/>
              <a:t> da </a:t>
            </a:r>
            <a:r>
              <a:rPr lang="en-US" altLang="en-US" sz="1500" dirty="0" err="1"/>
              <a:t>Kancelarija</a:t>
            </a:r>
            <a:r>
              <a:rPr lang="en-US" altLang="en-US" sz="1500" dirty="0"/>
              <a:t> za </a:t>
            </a:r>
            <a:r>
              <a:rPr lang="en-US" altLang="en-US" sz="1500" dirty="0" err="1"/>
              <a:t>javne</a:t>
            </a:r>
            <a:r>
              <a:rPr lang="en-US" altLang="en-US" sz="1500" dirty="0"/>
              <a:t> </a:t>
            </a:r>
            <a:r>
              <a:rPr lang="en-US" altLang="en-US" sz="1500" dirty="0" err="1"/>
              <a:t>nabavke</a:t>
            </a:r>
            <a:r>
              <a:rPr lang="en-US" altLang="en-US" sz="1500" dirty="0"/>
              <a:t> </a:t>
            </a:r>
            <a:r>
              <a:rPr lang="en-US" altLang="en-US" sz="1500" dirty="0" err="1"/>
              <a:t>nije</a:t>
            </a:r>
            <a:r>
              <a:rPr lang="en-US" altLang="en-US" sz="1500" dirty="0"/>
              <a:t> </a:t>
            </a:r>
            <a:r>
              <a:rPr lang="en-US" altLang="en-US" sz="1500" dirty="0" err="1"/>
              <a:t>nadležna</a:t>
            </a:r>
            <a:r>
              <a:rPr lang="en-US" altLang="en-US" sz="1500" dirty="0"/>
              <a:t>;</a:t>
            </a:r>
          </a:p>
          <a:p>
            <a:pPr lvl="1" algn="just"/>
            <a:r>
              <a:rPr lang="en-US" altLang="en-US" sz="1500" dirty="0" err="1"/>
              <a:t>ako</a:t>
            </a:r>
            <a:r>
              <a:rPr lang="en-US" altLang="en-US" sz="1500" dirty="0"/>
              <a:t> </a:t>
            </a:r>
            <a:r>
              <a:rPr lang="en-US" altLang="en-US" sz="1500" dirty="0" err="1"/>
              <a:t>je</a:t>
            </a:r>
            <a:r>
              <a:rPr lang="en-US" altLang="en-US" sz="1500" dirty="0"/>
              <a:t> </a:t>
            </a:r>
            <a:r>
              <a:rPr lang="en-US" altLang="en-US" sz="1500" dirty="0" err="1"/>
              <a:t>protekao</a:t>
            </a:r>
            <a:r>
              <a:rPr lang="en-US" altLang="en-US" sz="1500" dirty="0"/>
              <a:t> </a:t>
            </a:r>
            <a:r>
              <a:rPr lang="en-US" altLang="en-US" sz="1500" dirty="0" err="1"/>
              <a:t>rok</a:t>
            </a:r>
            <a:r>
              <a:rPr lang="en-US" altLang="en-US" sz="1500" dirty="0"/>
              <a:t> od tri </a:t>
            </a:r>
            <a:r>
              <a:rPr lang="en-US" altLang="en-US" sz="1500" dirty="0" err="1"/>
              <a:t>godine</a:t>
            </a:r>
            <a:r>
              <a:rPr lang="en-US" altLang="en-US" sz="1500" dirty="0"/>
              <a:t> od </a:t>
            </a:r>
            <a:r>
              <a:rPr lang="en-US" altLang="en-US" sz="1500" dirty="0" err="1"/>
              <a:t>završetka</a:t>
            </a:r>
            <a:r>
              <a:rPr lang="en-US" altLang="en-US" sz="1500" dirty="0"/>
              <a:t> </a:t>
            </a:r>
            <a:r>
              <a:rPr lang="en-US" altLang="en-US" sz="1500" dirty="0" err="1"/>
              <a:t>postupka</a:t>
            </a:r>
            <a:r>
              <a:rPr lang="en-US" altLang="en-US" sz="1500" dirty="0"/>
              <a:t> </a:t>
            </a:r>
            <a:r>
              <a:rPr lang="en-US" altLang="en-US" sz="1500" dirty="0" err="1"/>
              <a:t>javne</a:t>
            </a:r>
            <a:r>
              <a:rPr lang="en-US" altLang="en-US" sz="1500" dirty="0"/>
              <a:t> </a:t>
            </a:r>
            <a:r>
              <a:rPr lang="en-US" altLang="en-US" sz="1500" dirty="0" err="1"/>
              <a:t>nabavke</a:t>
            </a:r>
            <a:r>
              <a:rPr lang="en-US" altLang="en-US" sz="1500" dirty="0"/>
              <a:t> </a:t>
            </a:r>
            <a:r>
              <a:rPr lang="en-US" altLang="en-US" sz="1500" dirty="0" err="1"/>
              <a:t>ili</a:t>
            </a:r>
            <a:r>
              <a:rPr lang="en-US" altLang="en-US" sz="1500" dirty="0"/>
              <a:t> </a:t>
            </a:r>
            <a:r>
              <a:rPr lang="en-US" altLang="en-US" sz="1500" dirty="0" err="1"/>
              <a:t>zaključenja</a:t>
            </a:r>
            <a:r>
              <a:rPr lang="en-US" altLang="en-US" sz="1500" dirty="0"/>
              <a:t> </a:t>
            </a:r>
            <a:r>
              <a:rPr lang="en-US" altLang="en-US" sz="1500" dirty="0" err="1"/>
              <a:t>ugovora</a:t>
            </a:r>
            <a:r>
              <a:rPr lang="en-US" altLang="en-US" sz="1500" dirty="0"/>
              <a:t> bez </a:t>
            </a:r>
            <a:r>
              <a:rPr lang="en-US" altLang="en-US" sz="1500" dirty="0" err="1"/>
              <a:t>sprovođenja</a:t>
            </a:r>
            <a:r>
              <a:rPr lang="en-US" altLang="en-US" sz="1500" dirty="0"/>
              <a:t> </a:t>
            </a:r>
            <a:r>
              <a:rPr lang="en-US" altLang="en-US" sz="1500" dirty="0" err="1"/>
              <a:t>postupka</a:t>
            </a:r>
            <a:r>
              <a:rPr lang="en-US" altLang="en-US" sz="1500" dirty="0"/>
              <a:t>;</a:t>
            </a:r>
          </a:p>
          <a:p>
            <a:pPr lvl="1" algn="just"/>
            <a:r>
              <a:rPr lang="en-US" altLang="en-US" sz="1500" dirty="0" err="1"/>
              <a:t>na</a:t>
            </a:r>
            <a:r>
              <a:rPr lang="en-US" altLang="en-US" sz="1500" dirty="0"/>
              <a:t> </a:t>
            </a:r>
            <a:r>
              <a:rPr lang="en-US" altLang="en-US" sz="1500" dirty="0" err="1"/>
              <a:t>osnovu</a:t>
            </a:r>
            <a:r>
              <a:rPr lang="en-US" altLang="en-US" sz="1500" dirty="0"/>
              <a:t> </a:t>
            </a:r>
            <a:r>
              <a:rPr lang="en-US" altLang="en-US" sz="1500" dirty="0" err="1"/>
              <a:t>obaveštenja</a:t>
            </a:r>
            <a:r>
              <a:rPr lang="en-US" altLang="en-US" sz="1500" dirty="0"/>
              <a:t> </a:t>
            </a:r>
            <a:r>
              <a:rPr lang="en-US" altLang="en-US" sz="1500" dirty="0" err="1"/>
              <a:t>privrednog</a:t>
            </a:r>
            <a:r>
              <a:rPr lang="en-US" altLang="en-US" sz="1500" dirty="0"/>
              <a:t> </a:t>
            </a:r>
            <a:r>
              <a:rPr lang="en-US" altLang="en-US" sz="1500" dirty="0" err="1"/>
              <a:t>subjekta</a:t>
            </a:r>
            <a:r>
              <a:rPr lang="en-US" altLang="en-US" sz="1500" dirty="0"/>
              <a:t> </a:t>
            </a:r>
            <a:r>
              <a:rPr lang="en-US" altLang="en-US" sz="1500" dirty="0" err="1"/>
              <a:t>koji</a:t>
            </a:r>
            <a:r>
              <a:rPr lang="en-US" altLang="en-US" sz="1500" dirty="0"/>
              <a:t> </a:t>
            </a:r>
            <a:r>
              <a:rPr lang="en-US" altLang="en-US" sz="1500" dirty="0" err="1"/>
              <a:t>je</a:t>
            </a:r>
            <a:r>
              <a:rPr lang="en-US" altLang="en-US" sz="1500" dirty="0"/>
              <a:t> u </a:t>
            </a:r>
            <a:r>
              <a:rPr lang="en-US" altLang="en-US" sz="1500" dirty="0" err="1"/>
              <a:t>predmetnom</a:t>
            </a:r>
            <a:r>
              <a:rPr lang="en-US" altLang="en-US" sz="1500" dirty="0"/>
              <a:t> </a:t>
            </a:r>
            <a:r>
              <a:rPr lang="en-US" altLang="en-US" sz="1500" dirty="0" err="1"/>
              <a:t>postupku</a:t>
            </a:r>
            <a:r>
              <a:rPr lang="en-US" altLang="en-US" sz="1500" dirty="0"/>
              <a:t> </a:t>
            </a:r>
            <a:r>
              <a:rPr lang="en-US" altLang="en-US" sz="1500" dirty="0" err="1"/>
              <a:t>javne</a:t>
            </a:r>
            <a:r>
              <a:rPr lang="en-US" altLang="en-US" sz="1500" dirty="0"/>
              <a:t> </a:t>
            </a:r>
            <a:r>
              <a:rPr lang="en-US" altLang="en-US" sz="1500" dirty="0" err="1"/>
              <a:t>nabavke</a:t>
            </a:r>
            <a:r>
              <a:rPr lang="en-US" altLang="en-US" sz="1500" dirty="0"/>
              <a:t> </a:t>
            </a:r>
            <a:r>
              <a:rPr lang="en-US" altLang="en-US" sz="1500" dirty="0" err="1"/>
              <a:t>pokrenuo</a:t>
            </a:r>
            <a:r>
              <a:rPr lang="en-US" altLang="en-US" sz="1500" dirty="0"/>
              <a:t> </a:t>
            </a:r>
            <a:r>
              <a:rPr lang="en-US" altLang="en-US" sz="1500" dirty="0" err="1"/>
              <a:t>postupak</a:t>
            </a:r>
            <a:r>
              <a:rPr lang="en-US" altLang="en-US" sz="1500" dirty="0"/>
              <a:t> </a:t>
            </a:r>
            <a:r>
              <a:rPr lang="en-US" altLang="en-US" sz="1500" dirty="0" err="1"/>
              <a:t>zaštite</a:t>
            </a:r>
            <a:r>
              <a:rPr lang="en-US" altLang="en-US" sz="1500" dirty="0"/>
              <a:t> </a:t>
            </a:r>
            <a:r>
              <a:rPr lang="en-US" altLang="en-US" sz="1500" dirty="0" err="1"/>
              <a:t>prava</a:t>
            </a:r>
            <a:r>
              <a:rPr lang="en-US" altLang="en-US" sz="1500" dirty="0"/>
              <a:t> </a:t>
            </a:r>
            <a:r>
              <a:rPr lang="en-US" altLang="en-US" sz="1500" dirty="0" err="1"/>
              <a:t>ili</a:t>
            </a:r>
            <a:r>
              <a:rPr lang="en-US" altLang="en-US" sz="1500" dirty="0"/>
              <a:t> </a:t>
            </a:r>
            <a:r>
              <a:rPr lang="en-US" altLang="en-US" sz="1500" dirty="0" err="1"/>
              <a:t>je</a:t>
            </a:r>
            <a:r>
              <a:rPr lang="en-US" altLang="en-US" sz="1500" dirty="0"/>
              <a:t> to </a:t>
            </a:r>
            <a:r>
              <a:rPr lang="en-US" altLang="en-US" sz="1500" dirty="0" err="1"/>
              <a:t>propustio</a:t>
            </a:r>
            <a:r>
              <a:rPr lang="en-US" altLang="en-US" sz="1500" dirty="0"/>
              <a:t> da </a:t>
            </a:r>
            <a:r>
              <a:rPr lang="en-US" altLang="en-US" sz="1500" dirty="0" err="1"/>
              <a:t>učini</a:t>
            </a:r>
            <a:r>
              <a:rPr lang="en-US" altLang="en-US" sz="1500" dirty="0"/>
              <a:t> u </a:t>
            </a:r>
            <a:r>
              <a:rPr lang="en-US" altLang="en-US" sz="1500" dirty="0" err="1"/>
              <a:t>propisanom</a:t>
            </a:r>
            <a:r>
              <a:rPr lang="en-US" altLang="en-US" sz="1500" dirty="0"/>
              <a:t> </a:t>
            </a:r>
            <a:r>
              <a:rPr lang="en-US" altLang="en-US" sz="1500" dirty="0" err="1"/>
              <a:t>roku</a:t>
            </a:r>
            <a:r>
              <a:rPr lang="en-US" altLang="en-US" sz="1500" dirty="0"/>
              <a:t>;</a:t>
            </a:r>
          </a:p>
          <a:p>
            <a:pPr lvl="1" algn="just"/>
            <a:r>
              <a:rPr lang="en-US" altLang="en-US" sz="1500" dirty="0" err="1"/>
              <a:t>ako</a:t>
            </a:r>
            <a:r>
              <a:rPr lang="en-US" altLang="en-US" sz="1500" dirty="0"/>
              <a:t> se </a:t>
            </a:r>
            <a:r>
              <a:rPr lang="en-US" altLang="en-US" sz="1500" dirty="0" err="1"/>
              <a:t>iz</a:t>
            </a:r>
            <a:r>
              <a:rPr lang="en-US" altLang="en-US" sz="1500" dirty="0"/>
              <a:t> </a:t>
            </a:r>
            <a:r>
              <a:rPr lang="en-US" altLang="en-US" sz="1500" dirty="0" err="1"/>
              <a:t>obaveštenja</a:t>
            </a:r>
            <a:r>
              <a:rPr lang="en-US" altLang="en-US" sz="1500" dirty="0"/>
              <a:t> ne </a:t>
            </a:r>
            <a:r>
              <a:rPr lang="en-US" altLang="en-US" sz="1500" dirty="0" err="1"/>
              <a:t>može</a:t>
            </a:r>
            <a:r>
              <a:rPr lang="en-US" altLang="en-US" sz="1500" dirty="0"/>
              <a:t> </a:t>
            </a:r>
            <a:r>
              <a:rPr lang="en-US" altLang="en-US" sz="1500" dirty="0" err="1"/>
              <a:t>utvrditi</a:t>
            </a:r>
            <a:r>
              <a:rPr lang="en-US" altLang="en-US" sz="1500" dirty="0"/>
              <a:t> </a:t>
            </a:r>
            <a:r>
              <a:rPr lang="en-US" altLang="en-US" sz="1500" dirty="0" err="1"/>
              <a:t>podnosilac</a:t>
            </a:r>
            <a:r>
              <a:rPr lang="en-US" altLang="en-US" sz="1500" dirty="0"/>
              <a:t> </a:t>
            </a:r>
            <a:r>
              <a:rPr lang="en-US" altLang="en-US" sz="1500" dirty="0" err="1"/>
              <a:t>i</a:t>
            </a:r>
            <a:r>
              <a:rPr lang="en-US" altLang="en-US" sz="1500" dirty="0"/>
              <a:t> </a:t>
            </a:r>
            <a:r>
              <a:rPr lang="en-US" altLang="en-US" sz="1500" dirty="0" err="1"/>
              <a:t>podaci</a:t>
            </a:r>
            <a:r>
              <a:rPr lang="en-US" altLang="en-US" sz="1500" dirty="0"/>
              <a:t> od </a:t>
            </a:r>
            <a:r>
              <a:rPr lang="en-US" altLang="en-US" sz="1500" dirty="0" err="1"/>
              <a:t>značaja</a:t>
            </a:r>
            <a:r>
              <a:rPr lang="en-US" altLang="en-US" sz="1500" dirty="0"/>
              <a:t> za </a:t>
            </a:r>
            <a:r>
              <a:rPr lang="en-US" altLang="en-US" sz="1500" dirty="0" err="1"/>
              <a:t>postupanje</a:t>
            </a:r>
            <a:endParaRPr lang="en-US" altLang="en-US" sz="1500" dirty="0"/>
          </a:p>
          <a:p>
            <a:pPr algn="just"/>
            <a:r>
              <a:rPr lang="en-US" altLang="en-US" sz="1500" dirty="0" err="1"/>
              <a:t>Kancelarija</a:t>
            </a:r>
            <a:r>
              <a:rPr lang="en-US" altLang="en-US" sz="1500" dirty="0"/>
              <a:t> </a:t>
            </a:r>
            <a:r>
              <a:rPr lang="en-US" altLang="en-US" sz="1500" dirty="0" err="1"/>
              <a:t>priprema</a:t>
            </a:r>
            <a:r>
              <a:rPr lang="en-US" altLang="en-US" sz="1500" dirty="0"/>
              <a:t> </a:t>
            </a:r>
            <a:r>
              <a:rPr lang="en-US" altLang="en-US" sz="1500" dirty="0" err="1"/>
              <a:t>godišnji</a:t>
            </a:r>
            <a:r>
              <a:rPr lang="en-US" altLang="en-US" sz="1500" dirty="0"/>
              <a:t> </a:t>
            </a:r>
            <a:r>
              <a:rPr lang="en-US" altLang="en-US" sz="1500" dirty="0" err="1"/>
              <a:t>izveštaj</a:t>
            </a:r>
            <a:r>
              <a:rPr lang="en-US" altLang="en-US" sz="1500" dirty="0"/>
              <a:t> o </a:t>
            </a:r>
            <a:r>
              <a:rPr lang="en-US" altLang="en-US" sz="1500" dirty="0" err="1"/>
              <a:t>sprovedenom</a:t>
            </a:r>
            <a:r>
              <a:rPr lang="en-US" altLang="en-US" sz="1500" dirty="0"/>
              <a:t> </a:t>
            </a:r>
            <a:r>
              <a:rPr lang="en-US" altLang="en-US" sz="1500" dirty="0" err="1"/>
              <a:t>monitoringu</a:t>
            </a:r>
            <a:r>
              <a:rPr lang="en-US" altLang="en-US" sz="1500" dirty="0"/>
              <a:t> -&gt; </a:t>
            </a:r>
            <a:r>
              <a:rPr lang="en-US" altLang="en-US" sz="1500" dirty="0" err="1"/>
              <a:t>Vlada</a:t>
            </a:r>
            <a:r>
              <a:rPr lang="en-US" altLang="en-US" sz="1500" dirty="0"/>
              <a:t> RS -&gt; do 31. </a:t>
            </a:r>
            <a:r>
              <a:rPr lang="en-US" altLang="en-US" sz="1500" dirty="0" err="1"/>
              <a:t>marta</a:t>
            </a:r>
            <a:endParaRPr lang="en-US" altLang="en-US" sz="1500" dirty="0"/>
          </a:p>
          <a:p>
            <a:pPr algn="just"/>
            <a:r>
              <a:rPr lang="en-US" altLang="en-US" sz="1500" b="1" dirty="0" err="1"/>
              <a:t>Kancelarija</a:t>
            </a:r>
            <a:r>
              <a:rPr lang="en-US" altLang="en-US" sz="1500" b="1" dirty="0"/>
              <a:t> za </a:t>
            </a:r>
            <a:r>
              <a:rPr lang="en-US" altLang="en-US" sz="1500" b="1" dirty="0" err="1"/>
              <a:t>javne</a:t>
            </a:r>
            <a:r>
              <a:rPr lang="en-US" altLang="en-US" sz="1500" b="1" dirty="0"/>
              <a:t> </a:t>
            </a:r>
            <a:r>
              <a:rPr lang="en-US" altLang="en-US" sz="1500" b="1" dirty="0" err="1"/>
              <a:t>nabavke</a:t>
            </a:r>
            <a:r>
              <a:rPr lang="en-US" altLang="en-US" sz="1500" b="1" dirty="0"/>
              <a:t> </a:t>
            </a:r>
            <a:r>
              <a:rPr lang="en-US" altLang="en-US" sz="1500" b="1" dirty="0" err="1"/>
              <a:t>bliže</a:t>
            </a:r>
            <a:r>
              <a:rPr lang="en-US" altLang="en-US" sz="1500" b="1" dirty="0"/>
              <a:t> </a:t>
            </a:r>
            <a:r>
              <a:rPr lang="en-US" altLang="en-US" sz="1500" b="1" dirty="0" err="1"/>
              <a:t>uređuje</a:t>
            </a:r>
            <a:r>
              <a:rPr lang="en-US" altLang="en-US" sz="1500" b="1" dirty="0"/>
              <a:t> </a:t>
            </a:r>
            <a:r>
              <a:rPr lang="en-US" altLang="en-US" sz="1500" b="1" dirty="0" err="1"/>
              <a:t>način</a:t>
            </a:r>
            <a:r>
              <a:rPr lang="en-US" altLang="en-US" sz="1500" b="1" dirty="0"/>
              <a:t> </a:t>
            </a:r>
            <a:r>
              <a:rPr lang="en-US" altLang="en-US" sz="1500" b="1" dirty="0" err="1"/>
              <a:t>sprovođenja</a:t>
            </a:r>
            <a:r>
              <a:rPr lang="en-US" altLang="en-US" sz="1500" b="1" dirty="0"/>
              <a:t> </a:t>
            </a:r>
            <a:r>
              <a:rPr lang="en-US" altLang="en-US" sz="1500" b="1" dirty="0" err="1"/>
              <a:t>monitoringa</a:t>
            </a:r>
            <a:endParaRPr lang="en-US" altLang="en-US" sz="15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Sadržaj pravilnika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en-US" sz="2400"/>
              <a:t>20 članova:</a:t>
            </a:r>
          </a:p>
          <a:p>
            <a:pPr marL="914400" lvl="1" indent="-457200" algn="just">
              <a:buAutoNum type="arabicPeriod"/>
            </a:pPr>
            <a:r>
              <a:rPr lang="en-US" altLang="en-US" sz="2000"/>
              <a:t>Uvodne odredbe</a:t>
            </a:r>
          </a:p>
          <a:p>
            <a:pPr marL="914400" lvl="1" indent="-457200" algn="just">
              <a:buAutoNum type="arabicPeriod"/>
            </a:pPr>
            <a:r>
              <a:rPr lang="en-US" altLang="en-US" sz="2000"/>
              <a:t>Postupak monitoringa</a:t>
            </a:r>
          </a:p>
          <a:p>
            <a:pPr marL="914400" lvl="1" indent="-457200" algn="just">
              <a:buAutoNum type="arabicPeriod"/>
            </a:pPr>
            <a:r>
              <a:rPr lang="en-US" altLang="en-US" sz="2000"/>
              <a:t>Godišnji izveštaj o sprovedenom monitoringu</a:t>
            </a:r>
          </a:p>
          <a:p>
            <a:pPr marL="914400" lvl="1" indent="-457200" algn="just">
              <a:buAutoNum type="arabicPeriod"/>
            </a:pPr>
            <a:r>
              <a:rPr lang="en-US" altLang="en-US" sz="2000"/>
              <a:t>Završne odredbe</a:t>
            </a:r>
          </a:p>
          <a:p>
            <a:pPr lvl="0" algn="just"/>
            <a:r>
              <a:rPr lang="en-US" altLang="en-US" sz="2400"/>
              <a:t>Pravilnikom se uređuje sadržina i vrste monitoringa nad primenom propisa o javnim nabavkama, ovlašćenja i obaveze učesnika monitoringa, donošenje godišnjeg plana monitoringa, način sprovođenja monitoringa, priprema godišnjeg izveštaja o sprovedenom  monitoringu i druga pitanja od značaja za monitoring</a:t>
            </a:r>
          </a:p>
          <a:p>
            <a:pPr lvl="0" algn="just"/>
            <a:r>
              <a:rPr lang="en-US" altLang="en-US" sz="2400" b="1"/>
              <a:t>Cilj - sprečavanje, otkrivanje i otklanjanje nepravilnosti koje mogu da nastanu ili su nastale u primeni ZJN i podzakonskih akata u oblasti javnih nabavki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Vrste monitoringa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en-US" sz="2600" b="1"/>
              <a:t>Redovan </a:t>
            </a:r>
            <a:r>
              <a:rPr lang="en-US" altLang="en-US" sz="2600"/>
              <a:t>-&gt; prema godišnjem planu i za PPbPO</a:t>
            </a:r>
          </a:p>
          <a:p>
            <a:pPr algn="just"/>
            <a:r>
              <a:rPr lang="en-US" altLang="en-US" sz="2600" b="1"/>
              <a:t>Vanredan </a:t>
            </a:r>
            <a:r>
              <a:rPr lang="en-US" altLang="en-US" sz="2600"/>
              <a:t>-&gt; obaveštenje, po saznanju za težu povredu propisa iz JN, kada se na osnovu utvrđene procene rizika smatra potrebnim, putem podataka i saznanja koji se pribave pretraživanjem Portala i planova nabavki i po osnovu drugih elemenata od značaja za planiranje i vršenje monitoringa</a:t>
            </a:r>
          </a:p>
          <a:p>
            <a:pPr algn="just"/>
            <a:r>
              <a:rPr lang="en-US" altLang="en-US" sz="2600" b="1"/>
              <a:t>Kontrolni </a:t>
            </a:r>
            <a:r>
              <a:rPr lang="en-US" altLang="en-US" sz="2600"/>
              <a:t>-&gt; kontrola izvršenja preporuke Kancelarije</a:t>
            </a:r>
          </a:p>
          <a:p>
            <a:pPr algn="just"/>
            <a:r>
              <a:rPr lang="en-US" altLang="en-US" sz="2600" b="1"/>
              <a:t>Dopunski </a:t>
            </a:r>
            <a:r>
              <a:rPr lang="en-US" altLang="en-US" sz="2600"/>
              <a:t>-&gt; </a:t>
            </a:r>
            <a:r>
              <a:rPr lang="en-US" altLang="en-US" sz="2600">
                <a:sym typeface="+mn-ea"/>
              </a:rPr>
              <a:t>po službenoj dužnosti ili povodom upućenog prigovora subjekta monitoringa, radi utvrđivanja činjenica od značaja za monitoring, a koje nisu utvrđene u redovnom, vanrednom ili kontrolnom monitoringu</a:t>
            </a:r>
            <a:endParaRPr lang="en-US" altLang="en-US" sz="2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Subjekti monitoringa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en-US">
                <a:sym typeface="+mn-ea"/>
              </a:rPr>
              <a:t>organi državne uprave</a:t>
            </a:r>
          </a:p>
          <a:p>
            <a:pPr algn="just"/>
            <a:r>
              <a:rPr lang="en-US" altLang="en-US">
                <a:sym typeface="+mn-ea"/>
              </a:rPr>
              <a:t>organi autonomne pokrajine</a:t>
            </a:r>
          </a:p>
          <a:p>
            <a:pPr algn="just"/>
            <a:r>
              <a:rPr lang="en-US" altLang="en-US">
                <a:sym typeface="+mn-ea"/>
              </a:rPr>
              <a:t>organi jedinice lokalne samouprave </a:t>
            </a:r>
          </a:p>
          <a:p>
            <a:pPr algn="just"/>
            <a:r>
              <a:rPr lang="en-US" altLang="en-US">
                <a:sym typeface="+mn-ea"/>
              </a:rPr>
              <a:t>drugi državni organi</a:t>
            </a:r>
          </a:p>
          <a:p>
            <a:pPr algn="just"/>
            <a:r>
              <a:rPr lang="en-US" altLang="en-US">
                <a:sym typeface="+mn-ea"/>
              </a:rPr>
              <a:t>naručioci</a:t>
            </a:r>
          </a:p>
          <a:p>
            <a:pPr algn="just"/>
            <a:r>
              <a:rPr lang="en-US" altLang="en-US">
                <a:sym typeface="+mn-ea"/>
              </a:rPr>
              <a:t>privredni subjekti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Postupak monitoringa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sz="3600"/>
              <a:t>po službenoj dužnosti</a:t>
            </a:r>
          </a:p>
          <a:p>
            <a:pPr lvl="1" algn="just"/>
            <a:r>
              <a:rPr lang="en-US" altLang="en-US" sz="2800"/>
              <a:t>godišnji plan</a:t>
            </a:r>
          </a:p>
          <a:p>
            <a:pPr lvl="1" algn="just"/>
            <a:r>
              <a:rPr lang="en-US" altLang="en-US" sz="2800"/>
              <a:t>PPbPO - čl. 61. st. 1. tč.1) i 2) ZJN</a:t>
            </a:r>
          </a:p>
          <a:p>
            <a:pPr lvl="1" algn="just"/>
            <a:endParaRPr lang="en-US" altLang="en-US" sz="2800"/>
          </a:p>
          <a:p>
            <a:pPr algn="just"/>
            <a:r>
              <a:rPr lang="en-US" altLang="en-US" sz="3600"/>
              <a:t>po primljenom obaveštenju</a:t>
            </a:r>
          </a:p>
          <a:p>
            <a:pPr lvl="1" algn="just"/>
            <a:r>
              <a:rPr lang="en-US" altLang="en-US" sz="2800"/>
              <a:t>pravno ili fizičko lice</a:t>
            </a:r>
          </a:p>
          <a:p>
            <a:pPr lvl="1" algn="just"/>
            <a:r>
              <a:rPr lang="en-US" altLang="en-US" sz="2800"/>
              <a:t>organ državne uprave, ili</a:t>
            </a:r>
          </a:p>
          <a:p>
            <a:pPr lvl="1" algn="just"/>
            <a:r>
              <a:rPr lang="en-US" altLang="en-US" sz="2800"/>
              <a:t>drugi državni organ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Godišnji plan monitoringa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altLang="en-US" sz="2000"/>
              <a:t>Kancelarija </a:t>
            </a:r>
            <a:r>
              <a:rPr lang="en-US" sz="2000"/>
              <a:t>ga</a:t>
            </a:r>
            <a:r>
              <a:rPr altLang="en-US" sz="2000"/>
              <a:t> donosi do kraja tekuće godine za narednu godinu</a:t>
            </a:r>
          </a:p>
          <a:p>
            <a:pPr algn="just"/>
            <a:r>
              <a:rPr lang="en-US" sz="2000"/>
              <a:t>Z</a:t>
            </a:r>
            <a:r>
              <a:rPr altLang="en-US" sz="2000"/>
              <a:t>asniva </a:t>
            </a:r>
            <a:r>
              <a:rPr lang="en-US" sz="2000"/>
              <a:t>se </a:t>
            </a:r>
            <a:r>
              <a:rPr altLang="en-US" sz="2000"/>
              <a:t>na utvrđenom stanju u oblasti javnih nabavki i proceni rizika</a:t>
            </a:r>
          </a:p>
          <a:p>
            <a:pPr algn="just"/>
            <a:r>
              <a:rPr lang="en-US" sz="2000"/>
              <a:t>GP o</a:t>
            </a:r>
            <a:r>
              <a:rPr altLang="en-US" sz="2000"/>
              <a:t>bavezno sadrži:</a:t>
            </a:r>
          </a:p>
          <a:p>
            <a:pPr lvl="1" algn="just"/>
            <a:r>
              <a:rPr altLang="en-US" sz="2000"/>
              <a:t>pregled subjekata monitoringa sa odgovarajućim podacima bitnim za sprovođenje monitoringa</a:t>
            </a:r>
          </a:p>
          <a:p>
            <a:pPr lvl="1" algn="just"/>
            <a:r>
              <a:rPr altLang="en-US" sz="2000"/>
              <a:t>vremenski period sprovođenja monitoringa</a:t>
            </a:r>
          </a:p>
          <a:p>
            <a:pPr lvl="1" algn="just"/>
            <a:r>
              <a:rPr altLang="en-US" sz="2000"/>
              <a:t>sedišt</a:t>
            </a:r>
            <a:r>
              <a:rPr lang="en-US" sz="2000"/>
              <a:t>a</a:t>
            </a:r>
            <a:r>
              <a:rPr altLang="en-US" sz="2000"/>
              <a:t> subjekata monitoringa</a:t>
            </a:r>
          </a:p>
          <a:p>
            <a:pPr lvl="1" algn="just"/>
            <a:r>
              <a:rPr altLang="en-US" sz="2000"/>
              <a:t>podatke o resursima Kancelarije koji će biti opredeljeni za sprovođenje monitoringa </a:t>
            </a:r>
          </a:p>
          <a:p>
            <a:pPr lvl="1" algn="just"/>
            <a:r>
              <a:rPr altLang="en-US" sz="2000"/>
              <a:t>druge podatke od značaja za sprovođenje monitoringa</a:t>
            </a:r>
          </a:p>
          <a:p>
            <a:pPr lvl="1" algn="just"/>
            <a:endParaRPr altLang="en-US" sz="2000"/>
          </a:p>
          <a:p>
            <a:pPr algn="just"/>
            <a:r>
              <a:rPr altLang="en-US" sz="2000"/>
              <a:t>G</a:t>
            </a:r>
            <a:r>
              <a:rPr lang="en-US" sz="2000"/>
              <a:t>P</a:t>
            </a:r>
            <a:r>
              <a:rPr altLang="en-US" sz="2000"/>
              <a:t> sadrži i </a:t>
            </a:r>
            <a:r>
              <a:rPr lang="en-US" sz="2000"/>
              <a:t>p</a:t>
            </a:r>
            <a:r>
              <a:rPr altLang="en-US" sz="2000"/>
              <a:t>odatke o očekivanom obimu vanrednog monitoringa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Obaveštenje - sadržaj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5000" lnSpcReduction="20000"/>
          </a:bodyPr>
          <a:lstStyle/>
          <a:p>
            <a:pPr marL="514350" indent="-514350" algn="just">
              <a:buAutoNum type="arabicPeriod"/>
            </a:pPr>
            <a:r>
              <a:rPr altLang="en-US" dirty="0" err="1"/>
              <a:t>naziv</a:t>
            </a:r>
            <a:r>
              <a:rPr altLang="en-US" dirty="0"/>
              <a:t> </a:t>
            </a:r>
            <a:r>
              <a:rPr altLang="en-US" dirty="0" err="1"/>
              <a:t>i</a:t>
            </a:r>
            <a:r>
              <a:rPr altLang="en-US" dirty="0"/>
              <a:t> </a:t>
            </a:r>
            <a:r>
              <a:rPr altLang="en-US" dirty="0" err="1"/>
              <a:t>sedište</a:t>
            </a:r>
            <a:r>
              <a:rPr altLang="en-US" dirty="0"/>
              <a:t> </a:t>
            </a:r>
            <a:r>
              <a:rPr altLang="en-US" dirty="0" err="1"/>
              <a:t>subjekta</a:t>
            </a:r>
            <a:r>
              <a:rPr altLang="en-US" dirty="0"/>
              <a:t> </a:t>
            </a:r>
            <a:r>
              <a:rPr altLang="en-US" dirty="0" err="1"/>
              <a:t>monitoringa</a:t>
            </a:r>
            <a:endParaRPr altLang="en-US" dirty="0"/>
          </a:p>
          <a:p>
            <a:pPr marL="514350" indent="-514350" algn="just">
              <a:buAutoNum type="arabicPeriod"/>
            </a:pPr>
            <a:r>
              <a:rPr altLang="en-US" dirty="0" err="1"/>
              <a:t>predmet</a:t>
            </a:r>
            <a:r>
              <a:rPr altLang="en-US" dirty="0"/>
              <a:t> </a:t>
            </a:r>
            <a:r>
              <a:rPr altLang="en-US" dirty="0" err="1"/>
              <a:t>nabavke</a:t>
            </a:r>
            <a:r>
              <a:rPr altLang="en-US" dirty="0"/>
              <a:t> </a:t>
            </a:r>
            <a:r>
              <a:rPr altLang="en-US" dirty="0" err="1"/>
              <a:t>i</a:t>
            </a:r>
            <a:r>
              <a:rPr altLang="en-US" dirty="0"/>
              <a:t> </a:t>
            </a:r>
            <a:r>
              <a:rPr altLang="en-US" dirty="0" err="1"/>
              <a:t>vrsta</a:t>
            </a:r>
            <a:r>
              <a:rPr altLang="en-US" dirty="0"/>
              <a:t> </a:t>
            </a:r>
            <a:r>
              <a:rPr altLang="en-US" dirty="0" err="1"/>
              <a:t>postupka</a:t>
            </a:r>
            <a:r>
              <a:rPr altLang="en-US" dirty="0"/>
              <a:t> </a:t>
            </a:r>
            <a:r>
              <a:rPr altLang="en-US" dirty="0" err="1"/>
              <a:t>nabavke</a:t>
            </a:r>
            <a:r>
              <a:rPr altLang="en-US" dirty="0"/>
              <a:t> </a:t>
            </a:r>
            <a:r>
              <a:rPr altLang="en-US" dirty="0" err="1"/>
              <a:t>ako</a:t>
            </a:r>
            <a:r>
              <a:rPr altLang="en-US" dirty="0"/>
              <a:t> je </a:t>
            </a:r>
            <a:r>
              <a:rPr altLang="en-US" dirty="0" err="1"/>
              <a:t>sproveden</a:t>
            </a:r>
            <a:endParaRPr altLang="en-US" dirty="0"/>
          </a:p>
          <a:p>
            <a:pPr marL="514350" indent="-514350" algn="just">
              <a:buAutoNum type="arabicPeriod"/>
            </a:pPr>
            <a:r>
              <a:rPr altLang="en-US" dirty="0" err="1"/>
              <a:t>vrednost</a:t>
            </a:r>
            <a:r>
              <a:rPr altLang="en-US" dirty="0"/>
              <a:t> </a:t>
            </a:r>
            <a:r>
              <a:rPr altLang="en-US" dirty="0" err="1"/>
              <a:t>nabavke</a:t>
            </a:r>
            <a:r>
              <a:rPr altLang="en-US" dirty="0"/>
              <a:t>, </a:t>
            </a:r>
            <a:r>
              <a:rPr altLang="en-US" dirty="0" err="1"/>
              <a:t>ako</a:t>
            </a:r>
            <a:r>
              <a:rPr altLang="en-US" dirty="0"/>
              <a:t> je </a:t>
            </a:r>
            <a:r>
              <a:rPr altLang="en-US" dirty="0" err="1"/>
              <a:t>poznata</a:t>
            </a:r>
            <a:endParaRPr altLang="en-US" dirty="0"/>
          </a:p>
          <a:p>
            <a:pPr marL="514350" indent="-514350" algn="just">
              <a:buAutoNum type="arabicPeriod"/>
            </a:pPr>
            <a:r>
              <a:rPr altLang="en-US" dirty="0" err="1"/>
              <a:t>činjenič</a:t>
            </a:r>
            <a:r>
              <a:rPr lang="en-US" altLang="en-US" dirty="0" err="1"/>
              <a:t>n</a:t>
            </a:r>
            <a:r>
              <a:rPr altLang="en-US" dirty="0" err="1"/>
              <a:t>i</a:t>
            </a:r>
            <a:r>
              <a:rPr altLang="en-US" dirty="0"/>
              <a:t> </a:t>
            </a:r>
            <a:r>
              <a:rPr altLang="en-US" dirty="0" err="1"/>
              <a:t>osnov</a:t>
            </a:r>
            <a:r>
              <a:rPr altLang="en-US" dirty="0"/>
              <a:t> </a:t>
            </a:r>
            <a:r>
              <a:rPr altLang="en-US" dirty="0" err="1"/>
              <a:t>ukazane</a:t>
            </a:r>
            <a:r>
              <a:rPr altLang="en-US" dirty="0"/>
              <a:t> </a:t>
            </a:r>
            <a:r>
              <a:rPr altLang="en-US" dirty="0" err="1"/>
              <a:t>nepravilnosti</a:t>
            </a:r>
            <a:endParaRPr altLang="en-US" dirty="0"/>
          </a:p>
          <a:p>
            <a:pPr marL="514350" indent="-514350" algn="just">
              <a:buAutoNum type="arabicPeriod"/>
            </a:pPr>
            <a:r>
              <a:rPr altLang="en-US" dirty="0" err="1"/>
              <a:t>dokazi</a:t>
            </a:r>
            <a:r>
              <a:rPr altLang="en-US" dirty="0"/>
              <a:t> </a:t>
            </a:r>
            <a:r>
              <a:rPr altLang="en-US" dirty="0" err="1"/>
              <a:t>kojima</a:t>
            </a:r>
            <a:r>
              <a:rPr altLang="en-US" dirty="0"/>
              <a:t> se </a:t>
            </a:r>
            <a:r>
              <a:rPr altLang="en-US" dirty="0" err="1"/>
              <a:t>potkrepljuju</a:t>
            </a:r>
            <a:r>
              <a:rPr altLang="en-US" dirty="0"/>
              <a:t> </a:t>
            </a:r>
            <a:r>
              <a:rPr altLang="en-US" dirty="0" err="1"/>
              <a:t>iznete</a:t>
            </a:r>
            <a:r>
              <a:rPr altLang="en-US" dirty="0"/>
              <a:t> </a:t>
            </a:r>
            <a:r>
              <a:rPr altLang="en-US" dirty="0" err="1"/>
              <a:t>činjenice</a:t>
            </a:r>
            <a:r>
              <a:rPr altLang="en-US" dirty="0"/>
              <a:t>, u </a:t>
            </a:r>
            <a:r>
              <a:rPr altLang="en-US" dirty="0" err="1"/>
              <a:t>slučaju</a:t>
            </a:r>
            <a:r>
              <a:rPr altLang="en-US" dirty="0"/>
              <a:t> </a:t>
            </a:r>
            <a:r>
              <a:rPr altLang="en-US" dirty="0" err="1"/>
              <a:t>posedovanja</a:t>
            </a:r>
            <a:endParaRPr altLang="en-US" dirty="0"/>
          </a:p>
          <a:p>
            <a:pPr marL="514350" indent="-514350" algn="just">
              <a:buAutoNum type="arabicPeriod"/>
            </a:pPr>
            <a:r>
              <a:rPr altLang="en-US" dirty="0" err="1"/>
              <a:t>pravna</a:t>
            </a:r>
            <a:r>
              <a:rPr altLang="en-US" dirty="0"/>
              <a:t> </a:t>
            </a:r>
            <a:r>
              <a:rPr altLang="en-US" dirty="0" err="1"/>
              <a:t>kvalifikacija</a:t>
            </a:r>
            <a:r>
              <a:rPr altLang="en-US" dirty="0"/>
              <a:t> </a:t>
            </a:r>
            <a:r>
              <a:rPr altLang="en-US" dirty="0" err="1"/>
              <a:t>ukazane</a:t>
            </a:r>
            <a:r>
              <a:rPr altLang="en-US" dirty="0"/>
              <a:t> </a:t>
            </a:r>
            <a:r>
              <a:rPr altLang="en-US" dirty="0" err="1"/>
              <a:t>nepravilnosti</a:t>
            </a:r>
            <a:endParaRPr altLang="en-US" dirty="0"/>
          </a:p>
          <a:p>
            <a:pPr marL="514350" indent="-514350" algn="just">
              <a:buAutoNum type="arabicPeriod"/>
            </a:pPr>
            <a:r>
              <a:rPr altLang="en-US" dirty="0" err="1"/>
              <a:t>podatke</a:t>
            </a:r>
            <a:r>
              <a:rPr altLang="en-US" dirty="0"/>
              <a:t> o </a:t>
            </a:r>
            <a:r>
              <a:rPr altLang="en-US" dirty="0" err="1"/>
              <a:t>podnosiocu</a:t>
            </a:r>
            <a:r>
              <a:rPr altLang="en-US" dirty="0"/>
              <a:t> </a:t>
            </a:r>
            <a:r>
              <a:rPr altLang="en-US" dirty="0" err="1"/>
              <a:t>obaveštenja</a:t>
            </a:r>
            <a:endParaRPr altLang="en-US" dirty="0"/>
          </a:p>
          <a:p>
            <a:pPr algn="just"/>
            <a:r>
              <a:rPr lang="en-US" dirty="0"/>
              <a:t>Ako </a:t>
            </a:r>
            <a:r>
              <a:rPr lang="en-US" dirty="0" err="1"/>
              <a:t>ob</a:t>
            </a:r>
            <a:r>
              <a:rPr altLang="en-US" dirty="0" err="1"/>
              <a:t>aveštenje</a:t>
            </a:r>
            <a:r>
              <a:rPr altLang="en-US" dirty="0"/>
              <a:t> ne </a:t>
            </a:r>
            <a:r>
              <a:rPr altLang="en-US" dirty="0" err="1"/>
              <a:t>sadrži</a:t>
            </a:r>
            <a:r>
              <a:rPr altLang="en-US" dirty="0"/>
              <a:t> </a:t>
            </a:r>
            <a:r>
              <a:rPr altLang="en-US" dirty="0" err="1"/>
              <a:t>sve</a:t>
            </a:r>
            <a:r>
              <a:rPr altLang="en-US" dirty="0"/>
              <a:t> </a:t>
            </a:r>
            <a:r>
              <a:rPr lang="en-US" dirty="0"/>
              <a:t>potrebne </a:t>
            </a:r>
            <a:r>
              <a:rPr altLang="en-US" dirty="0" err="1"/>
              <a:t>podatke</a:t>
            </a:r>
            <a:r>
              <a:rPr altLang="en-US" dirty="0"/>
              <a:t>, </a:t>
            </a:r>
            <a:r>
              <a:rPr altLang="en-US" dirty="0" err="1"/>
              <a:t>Kancelarija</a:t>
            </a:r>
            <a:r>
              <a:rPr altLang="en-US" dirty="0"/>
              <a:t> </a:t>
            </a:r>
            <a:r>
              <a:rPr altLang="en-US" b="1" dirty="0" err="1"/>
              <a:t>može</a:t>
            </a:r>
            <a:r>
              <a:rPr altLang="en-US" b="1" dirty="0"/>
              <a:t> </a:t>
            </a:r>
            <a:r>
              <a:rPr altLang="en-US" dirty="0" err="1"/>
              <a:t>pozvati</a:t>
            </a:r>
            <a:r>
              <a:rPr altLang="en-US" dirty="0"/>
              <a:t> </a:t>
            </a:r>
            <a:r>
              <a:rPr altLang="en-US" dirty="0" err="1"/>
              <a:t>podnosioca</a:t>
            </a:r>
            <a:r>
              <a:rPr altLang="en-US" dirty="0"/>
              <a:t> da </a:t>
            </a:r>
            <a:r>
              <a:rPr altLang="en-US" dirty="0" err="1"/>
              <a:t>dopuni</a:t>
            </a:r>
            <a:r>
              <a:rPr altLang="en-US" dirty="0"/>
              <a:t> </a:t>
            </a:r>
            <a:r>
              <a:rPr altLang="en-US" dirty="0" err="1"/>
              <a:t>podatke</a:t>
            </a:r>
            <a:endParaRPr altLang="en-US" dirty="0"/>
          </a:p>
          <a:p>
            <a:pPr algn="just"/>
            <a:r>
              <a:rPr altLang="en-US" dirty="0" err="1"/>
              <a:t>Kancelarija</a:t>
            </a:r>
            <a:r>
              <a:rPr altLang="en-US" dirty="0"/>
              <a:t> </a:t>
            </a:r>
            <a:r>
              <a:rPr altLang="en-US" dirty="0" err="1"/>
              <a:t>može</a:t>
            </a:r>
            <a:r>
              <a:rPr altLang="en-US" dirty="0"/>
              <a:t> da </a:t>
            </a:r>
            <a:r>
              <a:rPr altLang="en-US" dirty="0" err="1"/>
              <a:t>zahteva</a:t>
            </a:r>
            <a:r>
              <a:rPr altLang="en-US" dirty="0"/>
              <a:t> od </a:t>
            </a:r>
            <a:r>
              <a:rPr altLang="en-US" dirty="0" err="1"/>
              <a:t>podnosioca</a:t>
            </a:r>
            <a:r>
              <a:rPr altLang="en-US" dirty="0"/>
              <a:t> </a:t>
            </a:r>
            <a:r>
              <a:rPr altLang="en-US" dirty="0" err="1"/>
              <a:t>pojašnjenje</a:t>
            </a:r>
            <a:r>
              <a:rPr altLang="en-US" dirty="0"/>
              <a:t> </a:t>
            </a:r>
            <a:r>
              <a:rPr lang="en-US" dirty="0"/>
              <a:t>/ </a:t>
            </a:r>
            <a:r>
              <a:rPr altLang="en-US" dirty="0" err="1"/>
              <a:t>dodatno</a:t>
            </a:r>
            <a:r>
              <a:rPr altLang="en-US" dirty="0"/>
              <a:t> </a:t>
            </a:r>
            <a:r>
              <a:rPr altLang="en-US" dirty="0" err="1"/>
              <a:t>obrazloženje</a:t>
            </a:r>
            <a:r>
              <a:rPr altLang="en-US" dirty="0"/>
              <a:t> u </a:t>
            </a:r>
            <a:r>
              <a:rPr altLang="en-US" dirty="0" err="1"/>
              <a:t>vezi</a:t>
            </a:r>
            <a:r>
              <a:rPr altLang="en-US" dirty="0"/>
              <a:t> </a:t>
            </a:r>
            <a:r>
              <a:rPr altLang="en-US" dirty="0" err="1"/>
              <a:t>navoda</a:t>
            </a:r>
            <a:r>
              <a:rPr altLang="en-US" dirty="0"/>
              <a:t> </a:t>
            </a:r>
            <a:r>
              <a:rPr altLang="en-US" dirty="0" err="1"/>
              <a:t>iz</a:t>
            </a:r>
            <a:r>
              <a:rPr altLang="en-US" dirty="0"/>
              <a:t> </a:t>
            </a:r>
            <a:r>
              <a:rPr altLang="en-US" dirty="0" err="1"/>
              <a:t>podnetog</a:t>
            </a:r>
            <a:r>
              <a:rPr altLang="en-US" dirty="0"/>
              <a:t> </a:t>
            </a:r>
            <a:r>
              <a:rPr altLang="en-US" dirty="0" err="1"/>
              <a:t>obaveštenja</a:t>
            </a:r>
            <a:endParaRPr altLang="en-US" dirty="0"/>
          </a:p>
          <a:p>
            <a:pPr algn="just"/>
            <a:r>
              <a:rPr altLang="en-US" dirty="0" err="1"/>
              <a:t>Kancelarija</a:t>
            </a:r>
            <a:r>
              <a:rPr altLang="en-US" dirty="0"/>
              <a:t> </a:t>
            </a:r>
            <a:r>
              <a:rPr altLang="en-US" dirty="0" err="1"/>
              <a:t>nije</a:t>
            </a:r>
            <a:r>
              <a:rPr altLang="en-US" dirty="0"/>
              <a:t> u </a:t>
            </a:r>
            <a:r>
              <a:rPr altLang="en-US" dirty="0" err="1"/>
              <a:t>obavezi</a:t>
            </a:r>
            <a:r>
              <a:rPr altLang="en-US" dirty="0"/>
              <a:t> da </a:t>
            </a:r>
            <a:r>
              <a:rPr altLang="en-US" dirty="0" err="1"/>
              <a:t>sprovede</a:t>
            </a:r>
            <a:r>
              <a:rPr altLang="en-US" dirty="0"/>
              <a:t> monitoring </a:t>
            </a:r>
            <a:r>
              <a:rPr altLang="en-US" dirty="0" err="1"/>
              <a:t>ako</a:t>
            </a:r>
            <a:r>
              <a:rPr altLang="en-US" dirty="0"/>
              <a:t> se </a:t>
            </a:r>
            <a:r>
              <a:rPr altLang="en-US" dirty="0" err="1"/>
              <a:t>iz</a:t>
            </a:r>
            <a:r>
              <a:rPr altLang="en-US" dirty="0"/>
              <a:t> </a:t>
            </a:r>
            <a:r>
              <a:rPr altLang="en-US" dirty="0" err="1"/>
              <a:t>obaveštenja</a:t>
            </a:r>
            <a:r>
              <a:rPr altLang="en-US" dirty="0"/>
              <a:t> ne </a:t>
            </a:r>
            <a:r>
              <a:rPr altLang="en-US" dirty="0" err="1"/>
              <a:t>može</a:t>
            </a:r>
            <a:r>
              <a:rPr altLang="en-US" dirty="0"/>
              <a:t> </a:t>
            </a:r>
            <a:r>
              <a:rPr altLang="en-US" dirty="0" err="1"/>
              <a:t>utvrditi</a:t>
            </a:r>
            <a:r>
              <a:rPr altLang="en-US" dirty="0"/>
              <a:t> </a:t>
            </a:r>
            <a:r>
              <a:rPr altLang="en-US" dirty="0" err="1"/>
              <a:t>njegov</a:t>
            </a:r>
            <a:r>
              <a:rPr altLang="en-US" dirty="0"/>
              <a:t> </a:t>
            </a:r>
            <a:r>
              <a:rPr altLang="en-US" dirty="0" err="1"/>
              <a:t>podnosilac</a:t>
            </a:r>
            <a:r>
              <a:rPr altLang="en-US" dirty="0"/>
              <a:t> </a:t>
            </a:r>
            <a:r>
              <a:rPr altLang="en-US" dirty="0" err="1"/>
              <a:t>i</a:t>
            </a:r>
            <a:r>
              <a:rPr altLang="en-US" dirty="0"/>
              <a:t> </a:t>
            </a:r>
            <a:r>
              <a:rPr altLang="en-US" dirty="0" err="1"/>
              <a:t>ako</a:t>
            </a:r>
            <a:r>
              <a:rPr altLang="en-US" dirty="0"/>
              <a:t> </a:t>
            </a:r>
            <a:r>
              <a:rPr altLang="en-US" dirty="0" err="1"/>
              <a:t>obaveštenje</a:t>
            </a:r>
            <a:r>
              <a:rPr altLang="en-US" dirty="0"/>
              <a:t> ne </a:t>
            </a:r>
            <a:r>
              <a:rPr altLang="en-US" dirty="0" err="1"/>
              <a:t>sadrži</a:t>
            </a:r>
            <a:r>
              <a:rPr altLang="en-US" dirty="0"/>
              <a:t> </a:t>
            </a:r>
            <a:r>
              <a:rPr altLang="en-US" dirty="0" err="1"/>
              <a:t>podatke</a:t>
            </a:r>
            <a:r>
              <a:rPr altLang="en-US" dirty="0"/>
              <a:t> </a:t>
            </a:r>
            <a:r>
              <a:rPr altLang="en-US" dirty="0" err="1"/>
              <a:t>po</a:t>
            </a:r>
            <a:r>
              <a:rPr altLang="en-US" dirty="0"/>
              <a:t> </a:t>
            </a:r>
            <a:r>
              <a:rPr altLang="en-US" dirty="0" err="1"/>
              <a:t>kojima</a:t>
            </a:r>
            <a:r>
              <a:rPr altLang="en-US" dirty="0"/>
              <a:t> je </a:t>
            </a:r>
            <a:r>
              <a:rPr altLang="en-US" dirty="0" err="1"/>
              <a:t>moguće</a:t>
            </a:r>
            <a:r>
              <a:rPr altLang="en-US" dirty="0"/>
              <a:t> </a:t>
            </a:r>
            <a:r>
              <a:rPr altLang="en-US" dirty="0" err="1"/>
              <a:t>postupiti</a:t>
            </a:r>
            <a:endParaRPr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2050</Words>
  <Application>Microsoft Office PowerPoint</Application>
  <PresentationFormat>Widescreen</PresentationFormat>
  <Paragraphs>189</Paragraphs>
  <Slides>26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MS PGothic</vt:lpstr>
      <vt:lpstr>Arial</vt:lpstr>
      <vt:lpstr>Calibri</vt:lpstr>
      <vt:lpstr>Calibri Light</vt:lpstr>
      <vt:lpstr>Cambria</vt:lpstr>
      <vt:lpstr>Times New Roman</vt:lpstr>
      <vt:lpstr>Office Theme</vt:lpstr>
      <vt:lpstr>1_Office Theme</vt:lpstr>
      <vt:lpstr>Project “Support for further improvement of Public Procurement system in Serbia”, IPA 2013</vt:lpstr>
      <vt:lpstr>Nacrt Pravilnika o monitoringu nad primenom propisa o javnim nabavkama</vt:lpstr>
      <vt:lpstr>Pravni osnov - čl. 180. ZJN (nacrt)</vt:lpstr>
      <vt:lpstr>Sadržaj pravilnika</vt:lpstr>
      <vt:lpstr>Vrste monitoringa</vt:lpstr>
      <vt:lpstr>Subjekti monitoringa</vt:lpstr>
      <vt:lpstr>Postupak monitoringa</vt:lpstr>
      <vt:lpstr>Godišnji plan monitoringa</vt:lpstr>
      <vt:lpstr>Obaveštenje - sadržaj</vt:lpstr>
      <vt:lpstr>Prikupljanje podataka za monitoring</vt:lpstr>
      <vt:lpstr>Nalog za sprovođenje monitoringa</vt:lpstr>
      <vt:lpstr>Stručna pomoć</vt:lpstr>
      <vt:lpstr>Izveštaj o sprovedenom monitoringu</vt:lpstr>
      <vt:lpstr>Izveštaj II.</vt:lpstr>
      <vt:lpstr>Izveštaj III.</vt:lpstr>
      <vt:lpstr>Nesprovođenje monitoringa</vt:lpstr>
      <vt:lpstr>Službena beleška - nesprovođenje</vt:lpstr>
      <vt:lpstr>Okončanje monitoringa</vt:lpstr>
      <vt:lpstr>Postupanje subjekata nakon preporuke</vt:lpstr>
      <vt:lpstr>Poverljivost podataka i prava subjekata</vt:lpstr>
      <vt:lpstr>Druga ovlašćenja Kancelarije</vt:lpstr>
      <vt:lpstr>Godišnji izveštaj - sadržaj</vt:lpstr>
      <vt:lpstr>Godišnji izveštaj II.</vt:lpstr>
      <vt:lpstr>Završne odredbe</vt:lpstr>
      <vt:lpstr>Otvorena pitanja</vt:lpstr>
      <vt:lpstr>Hvala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Jelena Andjelkovic</dc:creator>
  <cp:lastModifiedBy>User</cp:lastModifiedBy>
  <cp:revision>80</cp:revision>
  <dcterms:created xsi:type="dcterms:W3CDTF">2019-02-05T13:26:27Z</dcterms:created>
  <dcterms:modified xsi:type="dcterms:W3CDTF">2019-02-05T14:33:48Z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1033-10.1.0.6757</vt:lpwstr>
  </property>
</Properties>
</file>