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4"/>
  </p:notesMasterIdLst>
  <p:handoutMasterIdLst>
    <p:handoutMasterId r:id="rId45"/>
  </p:handoutMasterIdLst>
  <p:sldIdLst>
    <p:sldId id="256" r:id="rId3"/>
    <p:sldId id="317" r:id="rId4"/>
    <p:sldId id="258" r:id="rId5"/>
    <p:sldId id="292" r:id="rId6"/>
    <p:sldId id="316" r:id="rId7"/>
    <p:sldId id="262" r:id="rId8"/>
    <p:sldId id="293" r:id="rId9"/>
    <p:sldId id="263" r:id="rId10"/>
    <p:sldId id="295" r:id="rId11"/>
    <p:sldId id="294" r:id="rId12"/>
    <p:sldId id="266" r:id="rId13"/>
    <p:sldId id="267" r:id="rId14"/>
    <p:sldId id="296" r:id="rId15"/>
    <p:sldId id="289" r:id="rId16"/>
    <p:sldId id="290" r:id="rId17"/>
    <p:sldId id="297" r:id="rId18"/>
    <p:sldId id="268" r:id="rId19"/>
    <p:sldId id="265" r:id="rId20"/>
    <p:sldId id="278" r:id="rId21"/>
    <p:sldId id="298" r:id="rId22"/>
    <p:sldId id="272" r:id="rId23"/>
    <p:sldId id="273" r:id="rId24"/>
    <p:sldId id="299" r:id="rId25"/>
    <p:sldId id="300" r:id="rId26"/>
    <p:sldId id="302" r:id="rId27"/>
    <p:sldId id="301" r:id="rId28"/>
    <p:sldId id="306" r:id="rId29"/>
    <p:sldId id="303" r:id="rId30"/>
    <p:sldId id="304" r:id="rId31"/>
    <p:sldId id="305" r:id="rId32"/>
    <p:sldId id="307" r:id="rId33"/>
    <p:sldId id="308" r:id="rId34"/>
    <p:sldId id="309" r:id="rId35"/>
    <p:sldId id="310" r:id="rId36"/>
    <p:sldId id="311" r:id="rId37"/>
    <p:sldId id="312" r:id="rId38"/>
    <p:sldId id="313" r:id="rId39"/>
    <p:sldId id="314" r:id="rId40"/>
    <p:sldId id="315" r:id="rId41"/>
    <p:sldId id="274"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7F86C-6F5B-4F38-A6EA-EE5C71EDA54C}" type="datetimeFigureOut">
              <a:rPr lang="en-GB" smtClean="0"/>
              <a:t>06/02/2019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8F51E0-D0AC-4D64-811B-284E3257DD2E}" type="slidenum">
              <a:rPr lang="en-GB" smtClean="0"/>
              <a:t>‹#›</a:t>
            </a:fld>
            <a:endParaRPr lang="en-GB"/>
          </a:p>
        </p:txBody>
      </p:sp>
    </p:spTree>
    <p:extLst>
      <p:ext uri="{BB962C8B-B14F-4D97-AF65-F5344CB8AC3E}">
        <p14:creationId xmlns:p14="http://schemas.microsoft.com/office/powerpoint/2010/main" val="7773119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C1E34-BA84-4FC4-A2E2-1BFB38B7B933}" type="datetimeFigureOut">
              <a:rPr lang="en-GB" smtClean="0"/>
              <a:t>06/02/2019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C1FED-1361-43BE-ADD0-3B622E2F596F}" type="slidenum">
              <a:rPr lang="en-GB" smtClean="0"/>
              <a:t>‹#›</a:t>
            </a:fld>
            <a:endParaRPr lang="en-GB"/>
          </a:p>
        </p:txBody>
      </p:sp>
    </p:spTree>
    <p:extLst>
      <p:ext uri="{BB962C8B-B14F-4D97-AF65-F5344CB8AC3E}">
        <p14:creationId xmlns:p14="http://schemas.microsoft.com/office/powerpoint/2010/main" val="16313433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81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22266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F3109F-C8F9-4299-AE70-14FEC71746E9}"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D7A5F1-F40D-4B9D-B3A2-48575C0CDA60}"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04E5FF-5F39-4CE2-B43F-BD4ABE504A5B}"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3F966-A0F5-473E-9305-68249C44A3E6}"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FDE31F-E198-4443-AB08-E640041FDF5A}"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D5FB3C-E531-42BB-8A13-A5B42F763922}" type="datetime1">
              <a:rPr lang="en-GB" smtClean="0"/>
              <a:t>06/02/2019</a:t>
            </a:fld>
            <a:endParaRPr lang="en-GB"/>
          </a:p>
        </p:txBody>
      </p:sp>
      <p:sp>
        <p:nvSpPr>
          <p:cNvPr id="9" name="Slide Number Placeholder 8"/>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E3EB1C-9D5E-4F32-A05D-30DFE3A51064}" type="datetime1">
              <a:rPr lang="en-GB" smtClean="0"/>
              <a:t>06/02/2019</a:t>
            </a:fld>
            <a:endParaRPr lang="en-GB"/>
          </a:p>
        </p:txBody>
      </p:sp>
      <p:sp>
        <p:nvSpPr>
          <p:cNvPr id="5" name="Slide Number Placeholder 4"/>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E6960-9C60-4E87-8D81-E990DDAC2F3E}" type="datetime1">
              <a:rPr lang="en-GB" smtClean="0"/>
              <a:t>06/02/2019</a:t>
            </a:fld>
            <a:endParaRPr lang="en-GB"/>
          </a:p>
        </p:txBody>
      </p:sp>
      <p:sp>
        <p:nvSpPr>
          <p:cNvPr id="4" name="Slide Number Placeholder 3"/>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220FC9-AA78-4C7C-88B4-47C30B3E107F}"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04E5FF-5F39-4CE2-B43F-BD4ABE504A5B}"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F3510-73A5-4494-8B47-6A1173904123}"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F3109F-C8F9-4299-AE70-14FEC71746E9}"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D7A5F1-F40D-4B9D-B3A2-48575C0CDA60}"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3F966-A0F5-473E-9305-68249C44A3E6}" type="datetime1">
              <a:rPr lang="en-GB" smtClean="0"/>
              <a:t>06/02/2019</a:t>
            </a:fld>
            <a:endParaRPr lang="en-GB"/>
          </a:p>
        </p:txBody>
      </p:sp>
      <p:sp>
        <p:nvSpPr>
          <p:cNvPr id="6" name="Slide Number Placeholder 5"/>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FDE31F-E198-4443-AB08-E640041FDF5A}"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D5FB3C-E531-42BB-8A13-A5B42F763922}" type="datetime1">
              <a:rPr lang="en-GB" smtClean="0"/>
              <a:t>06/02/2019</a:t>
            </a:fld>
            <a:endParaRPr lang="en-GB"/>
          </a:p>
        </p:txBody>
      </p:sp>
      <p:sp>
        <p:nvSpPr>
          <p:cNvPr id="9" name="Slide Number Placeholder 8"/>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E3EB1C-9D5E-4F32-A05D-30DFE3A51064}" type="datetime1">
              <a:rPr lang="en-GB" smtClean="0"/>
              <a:t>06/02/2019</a:t>
            </a:fld>
            <a:endParaRPr lang="en-GB"/>
          </a:p>
        </p:txBody>
      </p:sp>
      <p:sp>
        <p:nvSpPr>
          <p:cNvPr id="5" name="Slide Number Placeholder 4"/>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E6960-9C60-4E87-8D81-E990DDAC2F3E}" type="datetime1">
              <a:rPr lang="en-GB" smtClean="0"/>
              <a:t>06/02/2019</a:t>
            </a:fld>
            <a:endParaRPr lang="en-GB"/>
          </a:p>
        </p:txBody>
      </p:sp>
      <p:sp>
        <p:nvSpPr>
          <p:cNvPr id="4" name="Slide Number Placeholder 3"/>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220FC9-AA78-4C7C-88B4-47C30B3E107F}"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F3510-73A5-4494-8B47-6A1173904123}" type="datetime1">
              <a:rPr lang="en-GB" smtClean="0"/>
              <a:t>06/02/2019</a:t>
            </a:fld>
            <a:endParaRPr lang="en-GB"/>
          </a:p>
        </p:txBody>
      </p:sp>
      <p:sp>
        <p:nvSpPr>
          <p:cNvPr id="7" name="Slide Number Placeholder 6"/>
          <p:cNvSpPr>
            <a:spLocks noGrp="1"/>
          </p:cNvSpPr>
          <p:nvPr>
            <p:ph type="sldNum" sz="quarter" idx="12"/>
          </p:nvPr>
        </p:nvSpPr>
        <p:spPr/>
        <p:txBody>
          <a:bodyPr/>
          <a:lstStyle/>
          <a:p>
            <a:fld id="{A142A55E-CF04-4431-8C6B-AD140A24169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30A2E-B6E0-44BE-AB21-9B5CC433611B}" type="datetime1">
              <a:rPr lang="en-GB" smtClean="0"/>
              <a:t>06/02/2019</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2A55E-CF04-4431-8C6B-AD140A241692}" type="slidenum">
              <a:rPr lang="en-GB" smtClean="0"/>
              <a:t>‹#›</a:t>
            </a:fld>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6868" y="6176963"/>
            <a:ext cx="1283784" cy="669101"/>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93400" y="6356350"/>
            <a:ext cx="730840" cy="298716"/>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90234" y="5893654"/>
            <a:ext cx="2441384" cy="964346"/>
          </a:xfrm>
          <a:prstGeom prst="rect">
            <a:avLst/>
          </a:prstGeom>
        </p:spPr>
      </p:pic>
      <p:sp>
        <p:nvSpPr>
          <p:cNvPr id="11" name="Text Box 2"/>
          <p:cNvSpPr txBox="1">
            <a:spLocks noChangeArrowheads="1"/>
          </p:cNvSpPr>
          <p:nvPr userDrawn="1"/>
        </p:nvSpPr>
        <p:spPr bwMode="auto">
          <a:xfrm>
            <a:off x="-136322" y="6461761"/>
            <a:ext cx="1866900" cy="298716"/>
          </a:xfrm>
          <a:prstGeom prst="rect">
            <a:avLst/>
          </a:prstGeom>
          <a:noFill/>
          <a:ln w="9525">
            <a:noFill/>
            <a:miter lim="800000"/>
          </a:ln>
        </p:spPr>
        <p:txBody>
          <a:bodyPr rot="0" vert="horz" wrap="square" lIns="91440" tIns="45720" rIns="91440" bIns="45720" anchor="t" anchorCtr="0">
            <a:noAutofit/>
          </a:bodyPr>
          <a:lstStyle/>
          <a:p>
            <a:pPr marL="0" marR="0" algn="ctr">
              <a:lnSpc>
                <a:spcPct val="100000"/>
              </a:lnSpc>
              <a:spcBef>
                <a:spcPts val="0"/>
              </a:spcBef>
              <a:spcAft>
                <a:spcPts val="0"/>
              </a:spcAft>
            </a:pPr>
            <a:r>
              <a:rPr lang="en-US" sz="750">
                <a:effectLst/>
                <a:latin typeface="Arial" panose="02080604020202020204" pitchFamily="34" charset="0"/>
                <a:ea typeface="Calibri" panose="020F0502020204030204" pitchFamily="34" charset="0"/>
                <a:cs typeface="Arial" panose="02080604020202020204" pitchFamily="34" charset="0"/>
              </a:rPr>
              <a:t>Republic of Serbia</a:t>
            </a:r>
          </a:p>
          <a:p>
            <a:pPr marL="0" marR="0" algn="ctr">
              <a:lnSpc>
                <a:spcPct val="100000"/>
              </a:lnSpc>
              <a:spcBef>
                <a:spcPts val="0"/>
              </a:spcBef>
              <a:spcAft>
                <a:spcPts val="0"/>
              </a:spcAft>
            </a:pPr>
            <a:r>
              <a:rPr lang="en-US" sz="750">
                <a:effectLst/>
                <a:latin typeface="Arial" panose="02080604020202020204" pitchFamily="34" charset="0"/>
                <a:ea typeface="Calibri" panose="020F0502020204030204" pitchFamily="34" charset="0"/>
                <a:cs typeface="Arial" panose="02080604020202020204" pitchFamily="34" charset="0"/>
              </a:rPr>
              <a:t>Public procurement office</a:t>
            </a:r>
          </a:p>
        </p:txBody>
      </p:sp>
      <p:pic>
        <p:nvPicPr>
          <p:cNvPr id="13" name="Picture 12"/>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59968" y="5972810"/>
            <a:ext cx="262255" cy="520065"/>
          </a:xfrm>
          <a:prstGeom prst="rect">
            <a:avLst/>
          </a:prstGeom>
          <a:noFill/>
          <a:ln>
            <a:noFill/>
          </a:ln>
        </p:spPr>
      </p:pic>
      <p:sp>
        <p:nvSpPr>
          <p:cNvPr id="14" name="Footer Placeholder 4"/>
          <p:cNvSpPr txBox="1"/>
          <p:nvPr userDrawn="1"/>
        </p:nvSpPr>
        <p:spPr>
          <a:xfrm>
            <a:off x="1658131" y="6375827"/>
            <a:ext cx="895323"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a:t>Implemented by</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30A2E-B6E0-44BE-AB21-9B5CC433611B}" type="datetime1">
              <a:rPr lang="en-GB" smtClean="0"/>
              <a:t>06/02/2019</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2A55E-CF04-4431-8C6B-AD140A241692}" type="slidenum">
              <a:rPr lang="en-GB" smtClean="0"/>
              <a:t>‹#›</a:t>
            </a:fld>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6868" y="6176963"/>
            <a:ext cx="1283784" cy="669101"/>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93400" y="6356350"/>
            <a:ext cx="730840" cy="298716"/>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90234" y="5893654"/>
            <a:ext cx="2441384" cy="964346"/>
          </a:xfrm>
          <a:prstGeom prst="rect">
            <a:avLst/>
          </a:prstGeom>
        </p:spPr>
      </p:pic>
      <p:sp>
        <p:nvSpPr>
          <p:cNvPr id="11" name="Text Box 2"/>
          <p:cNvSpPr txBox="1">
            <a:spLocks noChangeArrowheads="1"/>
          </p:cNvSpPr>
          <p:nvPr userDrawn="1"/>
        </p:nvSpPr>
        <p:spPr bwMode="auto">
          <a:xfrm>
            <a:off x="-136322" y="6461761"/>
            <a:ext cx="1866900" cy="298716"/>
          </a:xfrm>
          <a:prstGeom prst="rect">
            <a:avLst/>
          </a:prstGeom>
          <a:noFill/>
          <a:ln w="9525">
            <a:noFill/>
            <a:miter lim="800000"/>
          </a:ln>
        </p:spPr>
        <p:txBody>
          <a:bodyPr rot="0" vert="horz" wrap="square" lIns="91440" tIns="45720" rIns="91440" bIns="45720" anchor="t" anchorCtr="0">
            <a:noAutofit/>
          </a:bodyPr>
          <a:lstStyle/>
          <a:p>
            <a:pPr marL="0" marR="0" algn="ctr">
              <a:lnSpc>
                <a:spcPct val="100000"/>
              </a:lnSpc>
              <a:spcBef>
                <a:spcPts val="0"/>
              </a:spcBef>
              <a:spcAft>
                <a:spcPts val="0"/>
              </a:spcAft>
            </a:pPr>
            <a:r>
              <a:rPr lang="en-US" sz="750">
                <a:effectLst/>
                <a:latin typeface="Arial" panose="02080604020202020204" pitchFamily="34" charset="0"/>
                <a:ea typeface="Calibri" panose="020F0502020204030204" pitchFamily="34" charset="0"/>
                <a:cs typeface="Arial" panose="02080604020202020204" pitchFamily="34" charset="0"/>
              </a:rPr>
              <a:t>Republic of Serbia</a:t>
            </a:r>
          </a:p>
          <a:p>
            <a:pPr marL="0" marR="0" algn="ctr">
              <a:lnSpc>
                <a:spcPct val="100000"/>
              </a:lnSpc>
              <a:spcBef>
                <a:spcPts val="0"/>
              </a:spcBef>
              <a:spcAft>
                <a:spcPts val="0"/>
              </a:spcAft>
            </a:pPr>
            <a:r>
              <a:rPr lang="en-US" sz="750">
                <a:effectLst/>
                <a:latin typeface="Arial" panose="02080604020202020204" pitchFamily="34" charset="0"/>
                <a:ea typeface="Calibri" panose="020F0502020204030204" pitchFamily="34" charset="0"/>
                <a:cs typeface="Arial" panose="02080604020202020204" pitchFamily="34" charset="0"/>
              </a:rPr>
              <a:t>Public procurement office</a:t>
            </a:r>
          </a:p>
        </p:txBody>
      </p:sp>
      <p:pic>
        <p:nvPicPr>
          <p:cNvPr id="13" name="Picture 12"/>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59968" y="5972810"/>
            <a:ext cx="262255" cy="520065"/>
          </a:xfrm>
          <a:prstGeom prst="rect">
            <a:avLst/>
          </a:prstGeom>
          <a:noFill/>
          <a:ln>
            <a:noFill/>
          </a:ln>
        </p:spPr>
      </p:pic>
      <p:sp>
        <p:nvSpPr>
          <p:cNvPr id="14" name="Footer Placeholder 4"/>
          <p:cNvSpPr txBox="1"/>
          <p:nvPr userDrawn="1"/>
        </p:nvSpPr>
        <p:spPr>
          <a:xfrm>
            <a:off x="1658131" y="6375827"/>
            <a:ext cx="895323"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a:t>Implemented by</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eur-lex.europa.eu/legal-content/EN/TXT/PDF/?uri=CELEX:32016R0007&amp;from=H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0N8yoSajCSc"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487" y="1403039"/>
            <a:ext cx="10143241" cy="3962591"/>
          </a:xfrm>
        </p:spPr>
        <p:txBody>
          <a:bodyPr>
            <a:normAutofit/>
          </a:bodyPr>
          <a:lstStyle/>
          <a:p>
            <a:pPr>
              <a:lnSpc>
                <a:spcPct val="150000"/>
              </a:lnSpc>
            </a:pPr>
            <a:r>
              <a:rPr lang="en-GB" altLang="en-US" sz="2200" b="1" dirty="0">
                <a:solidFill>
                  <a:prstClr val="black"/>
                </a:solidFill>
                <a:latin typeface="Calibri"/>
                <a:ea typeface="MS PGothic" panose="020B0600070205080204" pitchFamily="34" charset="-128"/>
              </a:rPr>
              <a:t>Project “Support for further improvement of Public Procurement system in Serbia”, IPA 2013</a:t>
            </a:r>
            <a:r>
              <a:rPr lang="hr-HR" altLang="en-US" sz="2200" b="1" dirty="0">
                <a:solidFill>
                  <a:prstClr val="black"/>
                </a:solidFill>
                <a:latin typeface="Calibri"/>
                <a:ea typeface="MS PGothic" panose="020B0600070205080204" pitchFamily="34" charset="-128"/>
              </a:rPr>
              <a:t/>
            </a:r>
            <a:br>
              <a:rPr lang="hr-HR" altLang="en-US" sz="2200" b="1" dirty="0">
                <a:solidFill>
                  <a:prstClr val="black"/>
                </a:solidFill>
                <a:latin typeface="Calibri"/>
                <a:ea typeface="MS PGothic" panose="020B0600070205080204" pitchFamily="34" charset="-128"/>
              </a:rPr>
            </a:br>
            <a:r>
              <a:rPr lang="hr-HR" altLang="en-US" sz="2400" b="1" dirty="0">
                <a:solidFill>
                  <a:prstClr val="black"/>
                </a:solidFill>
                <a:latin typeface="Calibri"/>
                <a:ea typeface="MS PGothic" panose="020B0600070205080204" pitchFamily="34" charset="-128"/>
              </a:rPr>
              <a:t/>
            </a:r>
            <a:br>
              <a:rPr lang="hr-HR" altLang="en-US" sz="2400" b="1" dirty="0">
                <a:solidFill>
                  <a:prstClr val="black"/>
                </a:solidFill>
                <a:latin typeface="Calibri"/>
                <a:ea typeface="MS PGothic" panose="020B0600070205080204" pitchFamily="34" charset="-128"/>
              </a:rPr>
            </a:br>
            <a:r>
              <a:rPr lang="hr-HR" sz="2700" b="1" dirty="0">
                <a:latin typeface="+mn-lt"/>
              </a:rPr>
              <a:t>Nacrti </a:t>
            </a:r>
            <a:r>
              <a:rPr lang="hr-HR" sz="2700" b="1" dirty="0" err="1">
                <a:latin typeface="+mn-lt"/>
              </a:rPr>
              <a:t>podzakonskih</a:t>
            </a:r>
            <a:r>
              <a:rPr lang="hr-HR" sz="2700" b="1" dirty="0">
                <a:latin typeface="+mn-lt"/>
              </a:rPr>
              <a:t> akata u skladu sa nacrtom novog Zakona o javnim nabavkama</a:t>
            </a:r>
            <a:r>
              <a:rPr lang="hr-HR" sz="2400" b="1" dirty="0">
                <a:latin typeface="+mn-lt"/>
              </a:rPr>
              <a:t/>
            </a:r>
            <a:br>
              <a:rPr lang="hr-HR" sz="2400" b="1" dirty="0">
                <a:latin typeface="+mn-lt"/>
              </a:rPr>
            </a:br>
            <a:r>
              <a:rPr lang="hr-HR" altLang="en-GB" sz="2000" dirty="0"/>
              <a:t>Zvonimir Jukić</a:t>
            </a:r>
            <a:r>
              <a:rPr lang="en-US" altLang="en-GB" sz="2000" dirty="0"/>
              <a:t> </a:t>
            </a:r>
            <a:r>
              <a:rPr lang="en-US" altLang="en-GB" sz="2000" dirty="0" err="1"/>
              <a:t>i</a:t>
            </a:r>
            <a:r>
              <a:rPr lang="en-US" altLang="en-GB" sz="2000" dirty="0"/>
              <a:t> </a:t>
            </a:r>
            <a:r>
              <a:rPr lang="en-US" altLang="en-GB" sz="2000" dirty="0" err="1"/>
              <a:t>Tijana</a:t>
            </a:r>
            <a:r>
              <a:rPr lang="en-US" altLang="en-GB" sz="2000" dirty="0"/>
              <a:t> </a:t>
            </a:r>
            <a:r>
              <a:rPr lang="en-US" altLang="en-GB" sz="2000" dirty="0" err="1"/>
              <a:t>Nikolić</a:t>
            </a:r>
            <a:r>
              <a:rPr lang="en-US" altLang="en-GB" sz="2000" dirty="0"/>
              <a:t/>
            </a:r>
            <a:br>
              <a:rPr lang="en-US" altLang="en-GB" sz="2000" dirty="0"/>
            </a:br>
            <a:endParaRPr lang="en-GB" sz="24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28" y="310972"/>
            <a:ext cx="1190919" cy="10709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054" y="310972"/>
            <a:ext cx="1190918" cy="10920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40677"/>
            <a:ext cx="12218436" cy="727236"/>
          </a:xfrm>
          <a:prstGeom prst="rect">
            <a:avLst/>
          </a:prstGeom>
        </p:spPr>
      </p:pic>
      <p:sp>
        <p:nvSpPr>
          <p:cNvPr id="11" name="Subtitle 2"/>
          <p:cNvSpPr txBox="1"/>
          <p:nvPr/>
        </p:nvSpPr>
        <p:spPr>
          <a:xfrm>
            <a:off x="4150243" y="5349977"/>
            <a:ext cx="3917950" cy="508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marL="0" indent="0">
              <a:buNone/>
            </a:pPr>
            <a:r>
              <a:rPr lang="en-US" altLang="sr-Latn-RS" sz="2400" b="1" dirty="0">
                <a:ea typeface="Cambria" panose="02040503050406030204" pitchFamily="18" charset="0"/>
                <a:cs typeface="Calibri" panose="020F0502020204030204" pitchFamily="34" charset="0"/>
              </a:rPr>
              <a:t>7</a:t>
            </a:r>
            <a:r>
              <a:rPr lang="sr-Latn-RS" altLang="sr-Latn-RS" sz="2400" b="1" dirty="0">
                <a:ea typeface="Cambria" panose="02040503050406030204" pitchFamily="18" charset="0"/>
                <a:cs typeface="Calibri" panose="020F0502020204030204" pitchFamily="34" charset="0"/>
              </a:rPr>
              <a:t>.</a:t>
            </a:r>
            <a:r>
              <a:rPr lang="hr-HR" altLang="sr-Latn-RS" sz="2400" b="1" dirty="0">
                <a:ea typeface="Cambria" panose="02040503050406030204" pitchFamily="18" charset="0"/>
                <a:cs typeface="Calibri" panose="020F0502020204030204" pitchFamily="34" charset="0"/>
              </a:rPr>
              <a:t> februar </a:t>
            </a:r>
            <a:r>
              <a:rPr lang="sr-Latn-RS" sz="2400" b="1" dirty="0">
                <a:ea typeface="Cambria" panose="02040503050406030204" pitchFamily="18" charset="0"/>
                <a:cs typeface="Calibri" panose="020F0502020204030204" pitchFamily="34" charset="0"/>
              </a:rPr>
              <a:t>2019., </a:t>
            </a:r>
            <a:r>
              <a:rPr lang="en-US" sz="2400" b="1" dirty="0">
                <a:ea typeface="Cambria" panose="02040503050406030204" pitchFamily="18" charset="0"/>
                <a:cs typeface="Calibri" panose="020F0502020204030204" pitchFamily="34" charset="0"/>
              </a:rPr>
              <a:t>Be</a:t>
            </a:r>
            <a:r>
              <a:rPr lang="sr-Latn-RS" sz="2400" b="1" dirty="0" err="1">
                <a:ea typeface="Cambria" panose="02040503050406030204" pitchFamily="18" charset="0"/>
                <a:cs typeface="Calibri" panose="020F0502020204030204" pitchFamily="34" charset="0"/>
              </a:rPr>
              <a:t>ograd</a:t>
            </a:r>
            <a:endParaRPr lang="en-GB" sz="2400" dirty="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hr-HR" dirty="0" err="1"/>
              <a:t>Deo</a:t>
            </a:r>
            <a:r>
              <a:rPr lang="hr-HR" dirty="0"/>
              <a:t> II: Podaci o privrednom subjektu</a:t>
            </a:r>
          </a:p>
        </p:txBody>
      </p:sp>
      <p:sp>
        <p:nvSpPr>
          <p:cNvPr id="3" name="Content Placeholder 2"/>
          <p:cNvSpPr>
            <a:spLocks noGrp="1"/>
          </p:cNvSpPr>
          <p:nvPr>
            <p:ph idx="1"/>
          </p:nvPr>
        </p:nvSpPr>
        <p:spPr/>
        <p:txBody>
          <a:bodyPr/>
          <a:lstStyle/>
          <a:p>
            <a:r>
              <a:rPr lang="hr-HR" dirty="0" err="1"/>
              <a:t>Deo</a:t>
            </a:r>
            <a:r>
              <a:rPr lang="hr-HR" dirty="0"/>
              <a:t> II sastoji se od 3 Poglavlja:</a:t>
            </a:r>
          </a:p>
          <a:p>
            <a:pPr marL="0" indent="0">
              <a:buNone/>
            </a:pPr>
            <a:endParaRPr lang="hr-HR" dirty="0"/>
          </a:p>
          <a:p>
            <a:pPr>
              <a:buFont typeface="Wingdings" panose="05000000000000000000" pitchFamily="2" charset="2"/>
              <a:buChar char="q"/>
            </a:pPr>
            <a:r>
              <a:rPr lang="hr-HR" dirty="0"/>
              <a:t> Poglavlje A: Podaci o privrednom subjektu</a:t>
            </a:r>
          </a:p>
          <a:p>
            <a:pPr>
              <a:buFont typeface="Wingdings" panose="05000000000000000000" pitchFamily="2" charset="2"/>
              <a:buChar char="q"/>
            </a:pPr>
            <a:r>
              <a:rPr lang="hr-HR" dirty="0"/>
              <a:t> Poglavlje B: Podaci o zastupnicima privrednog subjekta</a:t>
            </a:r>
          </a:p>
          <a:p>
            <a:pPr>
              <a:buFont typeface="Wingdings" panose="05000000000000000000" pitchFamily="2" charset="2"/>
              <a:buChar char="q"/>
            </a:pPr>
            <a:r>
              <a:rPr lang="hr-HR" dirty="0"/>
              <a:t> Poglavlje C: Podaci o oslanjanju na kapacitete drugih subjekata</a:t>
            </a:r>
          </a:p>
        </p:txBody>
      </p:sp>
    </p:spTree>
    <p:extLst>
      <p:ext uri="{BB962C8B-B14F-4D97-AF65-F5344CB8AC3E}">
        <p14:creationId xmlns:p14="http://schemas.microsoft.com/office/powerpoint/2010/main" val="202645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just"/>
            <a:r>
              <a:rPr lang="hr-HR" dirty="0"/>
              <a:t>Poglavlje A: Podaci o privrednom subjektu</a:t>
            </a:r>
            <a:endParaRPr lang="en-US" altLang="en-US" dirty="0"/>
          </a:p>
        </p:txBody>
      </p:sp>
      <p:sp>
        <p:nvSpPr>
          <p:cNvPr id="3" name="Content Placeholder 2"/>
          <p:cNvSpPr>
            <a:spLocks noGrp="1"/>
          </p:cNvSpPr>
          <p:nvPr>
            <p:ph idx="1"/>
          </p:nvPr>
        </p:nvSpPr>
        <p:spPr/>
        <p:txBody>
          <a:bodyPr>
            <a:normAutofit lnSpcReduction="10000"/>
          </a:bodyPr>
          <a:lstStyle/>
          <a:p>
            <a:pPr algn="just"/>
            <a:r>
              <a:rPr lang="hr-HR" altLang="en-US" dirty="0"/>
              <a:t>Podaci o privrednom subjektu – unosi podatke o sebi: naziv, poreski </a:t>
            </a:r>
            <a:r>
              <a:rPr lang="hr-HR" altLang="en-US" dirty="0" err="1"/>
              <a:t>indentifikacioni</a:t>
            </a:r>
            <a:r>
              <a:rPr lang="hr-HR" altLang="en-US" dirty="0"/>
              <a:t> broj, adresu, telefon osobe za kontakt, adresa, </a:t>
            </a:r>
            <a:r>
              <a:rPr lang="hr-HR" altLang="en-US" dirty="0"/>
              <a:t>i</a:t>
            </a:r>
            <a:r>
              <a:rPr lang="hr-HR" altLang="en-US" dirty="0" smtClean="0"/>
              <a:t>nternet adresa</a:t>
            </a:r>
            <a:endParaRPr lang="en-US" altLang="en-US" dirty="0"/>
          </a:p>
          <a:p>
            <a:pPr algn="just"/>
            <a:r>
              <a:rPr lang="hr-HR" altLang="en-US" dirty="0"/>
              <a:t>Podatak da li je mikro, makro ili srednje pravno lice (Zakon o računovodstvu „Sl. glasnik RS </a:t>
            </a:r>
            <a:r>
              <a:rPr lang="hr-HR" altLang="en-US" dirty="0" err="1"/>
              <a:t>br</a:t>
            </a:r>
            <a:r>
              <a:rPr lang="hr-HR" altLang="en-US" dirty="0"/>
              <a:t> 62/2013, 30/2018)</a:t>
            </a:r>
          </a:p>
          <a:p>
            <a:pPr algn="just"/>
            <a:r>
              <a:rPr lang="hr-HR" altLang="en-US" dirty="0"/>
              <a:t>Podaci o </a:t>
            </a:r>
            <a:r>
              <a:rPr lang="hr-HR" altLang="en-US" dirty="0" err="1"/>
              <a:t>rezervisanoj</a:t>
            </a:r>
            <a:r>
              <a:rPr lang="hr-HR" altLang="en-US" dirty="0"/>
              <a:t> nabavci (ako je naručilac to </a:t>
            </a:r>
            <a:r>
              <a:rPr lang="hr-HR" altLang="en-US" dirty="0" err="1"/>
              <a:t>predvideo</a:t>
            </a:r>
            <a:r>
              <a:rPr lang="hr-HR" altLang="en-US" dirty="0"/>
              <a:t> u oglasu/ dokumentacijom o nabavci)</a:t>
            </a:r>
            <a:endParaRPr lang="en-US" altLang="en-US" dirty="0"/>
          </a:p>
          <a:p>
            <a:pPr algn="just"/>
            <a:r>
              <a:rPr lang="hr-HR" altLang="en-US" dirty="0"/>
              <a:t>Upisivanjem odgovora DA ili NE – dodatno upisivanje podataka, u ovom slučaju, procent zaposlenih koji su osobe s invaliditetom ili lica u nepovoljnom položaju te u koju kategoriju spadaju  – čl. 37. nacrta ZJN </a:t>
            </a:r>
          </a:p>
          <a:p>
            <a:pPr algn="just"/>
            <a:endParaRPr lang="en-US" altLang="en-US" dirty="0"/>
          </a:p>
          <a:p>
            <a:pPr algn="just"/>
            <a:endParaRPr lang="en-US" altLang="en-US" dirty="0"/>
          </a:p>
          <a:p>
            <a:pPr algn="just"/>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r>
              <a:rPr lang="hr-HR" dirty="0"/>
              <a:t>Poglavlje A: Podaci o privrednom subjektu </a:t>
            </a:r>
            <a:endParaRPr lang="en-US" altLang="en-US" dirty="0"/>
          </a:p>
        </p:txBody>
      </p:sp>
      <p:sp>
        <p:nvSpPr>
          <p:cNvPr id="3" name="Content Placeholder 2"/>
          <p:cNvSpPr>
            <a:spLocks noGrp="1"/>
          </p:cNvSpPr>
          <p:nvPr>
            <p:ph idx="1"/>
          </p:nvPr>
        </p:nvSpPr>
        <p:spPr/>
        <p:txBody>
          <a:bodyPr>
            <a:normAutofit fontScale="97500" lnSpcReduction="10000"/>
          </a:bodyPr>
          <a:lstStyle/>
          <a:p>
            <a:pPr algn="just"/>
            <a:r>
              <a:rPr lang="hr-HR" altLang="en-US" dirty="0"/>
              <a:t>Podaci o upisu u zvaničan registar privrednih subjekata – odgovor – DA  – podaci o nazivu registra, odnosno potvrda o registraciji ili </a:t>
            </a:r>
            <a:r>
              <a:rPr lang="hr-HR" altLang="en-US" dirty="0" err="1"/>
              <a:t>sertifikata</a:t>
            </a:r>
            <a:r>
              <a:rPr lang="hr-HR" altLang="en-US" dirty="0"/>
              <a:t>, dostupno u elektronskom obliku, </a:t>
            </a:r>
            <a:r>
              <a:rPr lang="hr-HR" altLang="en-US" dirty="0" smtClean="0"/>
              <a:t>internet </a:t>
            </a:r>
            <a:r>
              <a:rPr lang="hr-HR" altLang="en-US" dirty="0"/>
              <a:t>adresa, nadležno </a:t>
            </a:r>
            <a:r>
              <a:rPr lang="hr-HR" altLang="en-US" dirty="0" err="1"/>
              <a:t>telo</a:t>
            </a:r>
            <a:r>
              <a:rPr lang="hr-HR" altLang="en-US" dirty="0"/>
              <a:t> </a:t>
            </a:r>
          </a:p>
          <a:p>
            <a:pPr algn="just"/>
            <a:r>
              <a:rPr lang="hr-HR" altLang="en-US" dirty="0"/>
              <a:t>Ako registracija NE obuhvata sve </a:t>
            </a:r>
            <a:r>
              <a:rPr lang="hr-HR" altLang="en-US" dirty="0" err="1"/>
              <a:t>zahtevane</a:t>
            </a:r>
            <a:r>
              <a:rPr lang="hr-HR" altLang="en-US" dirty="0"/>
              <a:t> </a:t>
            </a:r>
            <a:r>
              <a:rPr lang="hr-HR" altLang="en-US" dirty="0" err="1"/>
              <a:t>kriterijume</a:t>
            </a:r>
            <a:r>
              <a:rPr lang="hr-HR" altLang="en-US" dirty="0"/>
              <a:t> za kvalitativni izbor – potrebno dopuniti podatke u </a:t>
            </a:r>
            <a:r>
              <a:rPr lang="hr-HR" altLang="en-US" dirty="0" err="1"/>
              <a:t>Delu</a:t>
            </a:r>
            <a:r>
              <a:rPr lang="hr-HR" altLang="en-US" dirty="0"/>
              <a:t> III i </a:t>
            </a:r>
            <a:r>
              <a:rPr lang="hr-HR" altLang="en-US" dirty="0" err="1"/>
              <a:t>Delu</a:t>
            </a:r>
            <a:r>
              <a:rPr lang="hr-HR" altLang="en-US" dirty="0"/>
              <a:t> IV (obavljanje prof. </a:t>
            </a:r>
            <a:r>
              <a:rPr lang="hr-HR" altLang="en-US" dirty="0" err="1"/>
              <a:t>delatnost</a:t>
            </a:r>
            <a:r>
              <a:rPr lang="hr-HR" altLang="en-US" dirty="0"/>
              <a:t>, </a:t>
            </a:r>
            <a:r>
              <a:rPr lang="hr-HR" altLang="en-US" dirty="0" err="1"/>
              <a:t>finansijski</a:t>
            </a:r>
            <a:r>
              <a:rPr lang="hr-HR" altLang="en-US" dirty="0"/>
              <a:t>, ekonomski, tehnički i stručni kapaciteti)</a:t>
            </a:r>
            <a:endParaRPr lang="en-US" altLang="en-US" dirty="0"/>
          </a:p>
          <a:p>
            <a:pPr algn="just"/>
            <a:r>
              <a:rPr lang="hr-HR" altLang="en-US" dirty="0"/>
              <a:t>Podaci o učestvovanju sa drugim privrednim subjektima – DA – podaci o ulogama privrednih subjekata u grupi, svim članovima grupe i dr. – </a:t>
            </a:r>
            <a:r>
              <a:rPr lang="hr-HR" altLang="en-US" b="1" dirty="0"/>
              <a:t>svaki privredni subjekt mora dostaviti zaseban obrazac Izjave o ispunjenosti </a:t>
            </a:r>
            <a:r>
              <a:rPr lang="hr-HR" altLang="en-US" b="1" dirty="0" err="1"/>
              <a:t>kriterijuma</a:t>
            </a:r>
            <a:endParaRPr lang="hr-HR" altLang="en-US" b="1" dirty="0"/>
          </a:p>
          <a:p>
            <a:pPr algn="just"/>
            <a:r>
              <a:rPr lang="hr-HR" altLang="en-US" dirty="0"/>
              <a:t>U slučaju partija, označiti u kojima želi da učestvuje</a:t>
            </a:r>
            <a:endParaRPr lang="en-US" altLang="en-US" dirty="0"/>
          </a:p>
          <a:p>
            <a:pPr algn="just"/>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hr-HR" dirty="0"/>
              <a:t> Poglavlje A: Podaci o privrednom subjektu</a:t>
            </a:r>
            <a:br>
              <a:rPr lang="hr-HR" dirty="0"/>
            </a:br>
            <a:endParaRPr lang="hr-HR" dirty="0"/>
          </a:p>
        </p:txBody>
      </p:sp>
      <p:pic>
        <p:nvPicPr>
          <p:cNvPr id="5" name="Content Placeholder 4"/>
          <p:cNvPicPr>
            <a:picLocks noGrp="1" noChangeAspect="1"/>
          </p:cNvPicPr>
          <p:nvPr>
            <p:ph idx="1"/>
          </p:nvPr>
        </p:nvPicPr>
        <p:blipFill rotWithShape="1">
          <a:blip r:embed="rId2"/>
          <a:srcRect l="26481" t="18562" r="28573" b="3975"/>
          <a:stretch/>
        </p:blipFill>
        <p:spPr>
          <a:xfrm>
            <a:off x="293300" y="1276709"/>
            <a:ext cx="6487062" cy="4537495"/>
          </a:xfrm>
          <a:prstGeom prst="rect">
            <a:avLst/>
          </a:prstGeom>
        </p:spPr>
      </p:pic>
      <p:pic>
        <p:nvPicPr>
          <p:cNvPr id="6" name="Picture 5"/>
          <p:cNvPicPr>
            <a:picLocks noChangeAspect="1"/>
          </p:cNvPicPr>
          <p:nvPr/>
        </p:nvPicPr>
        <p:blipFill rotWithShape="1">
          <a:blip r:embed="rId3"/>
          <a:srcRect l="28160" t="14590" r="30660" b="8460"/>
          <a:stretch/>
        </p:blipFill>
        <p:spPr>
          <a:xfrm>
            <a:off x="6780362" y="1276709"/>
            <a:ext cx="5020575" cy="5089585"/>
          </a:xfrm>
          <a:prstGeom prst="rect">
            <a:avLst/>
          </a:prstGeom>
        </p:spPr>
      </p:pic>
      <p:sp>
        <p:nvSpPr>
          <p:cNvPr id="7" name="Oblačić za govor: pravokutnik 64"/>
          <p:cNvSpPr>
            <a:spLocks noChangeArrowheads="1"/>
          </p:cNvSpPr>
          <p:nvPr/>
        </p:nvSpPr>
        <p:spPr bwMode="auto">
          <a:xfrm>
            <a:off x="10181687" y="4140678"/>
            <a:ext cx="1498479" cy="308529"/>
          </a:xfrm>
          <a:prstGeom prst="wedgeRectCallout">
            <a:avLst>
              <a:gd name="adj1" fmla="val -95176"/>
              <a:gd name="adj2" fmla="val 37579"/>
            </a:avLst>
          </a:prstGeom>
          <a:noFill/>
          <a:ln w="254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ct val="107000"/>
              </a:lnSpc>
              <a:spcAft>
                <a:spcPts val="800"/>
              </a:spcAft>
            </a:pPr>
            <a:r>
              <a:rPr lang="hr-HR" sz="1100" dirty="0">
                <a:effectLst/>
                <a:latin typeface="Calibri" panose="020F0502020204030204" pitchFamily="34" charset="0"/>
                <a:ea typeface="Calibri" panose="020F0502020204030204" pitchFamily="34" charset="0"/>
                <a:cs typeface="Times New Roman" panose="02020603050405020304" pitchFamily="18" charset="0"/>
              </a:rPr>
              <a:t> </a:t>
            </a:r>
            <a:r>
              <a:rPr lang="hr-H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ZASEBAN OBRAZAC IIK</a:t>
            </a:r>
          </a:p>
        </p:txBody>
      </p:sp>
    </p:spTree>
    <p:extLst>
      <p:ext uri="{BB962C8B-B14F-4D97-AF65-F5344CB8AC3E}">
        <p14:creationId xmlns:p14="http://schemas.microsoft.com/office/powerpoint/2010/main" val="105857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r>
              <a:rPr lang="hr-HR" dirty="0"/>
              <a:t>Poglavlje B: Podaci o zastupnicima privrednog subjekta</a:t>
            </a:r>
            <a:endParaRPr lang="en-US" altLang="en-US" dirty="0"/>
          </a:p>
        </p:txBody>
      </p:sp>
      <p:sp>
        <p:nvSpPr>
          <p:cNvPr id="3" name="Content Placeholder 2"/>
          <p:cNvSpPr>
            <a:spLocks noGrp="1"/>
          </p:cNvSpPr>
          <p:nvPr>
            <p:ph idx="1"/>
          </p:nvPr>
        </p:nvSpPr>
        <p:spPr/>
        <p:txBody>
          <a:bodyPr>
            <a:normAutofit fontScale="95000"/>
          </a:bodyPr>
          <a:lstStyle/>
          <a:p>
            <a:pPr algn="just"/>
            <a:endParaRPr lang="hr-HR" altLang="en-US" dirty="0"/>
          </a:p>
          <a:p>
            <a:pPr algn="just"/>
            <a:endParaRPr lang="hr-HR" altLang="en-US" dirty="0"/>
          </a:p>
          <a:p>
            <a:pPr algn="just"/>
            <a:r>
              <a:rPr lang="hr-HR" altLang="en-US" dirty="0"/>
              <a:t>Unose se podaci o licima </a:t>
            </a:r>
            <a:r>
              <a:rPr lang="hr-HR" altLang="en-US" dirty="0" err="1"/>
              <a:t>ovlašćenim</a:t>
            </a:r>
            <a:r>
              <a:rPr lang="hr-HR" altLang="en-US" dirty="0"/>
              <a:t> za zastupanje</a:t>
            </a:r>
          </a:p>
          <a:p>
            <a:pPr algn="just"/>
            <a:r>
              <a:rPr lang="hr-HR" altLang="en-US" dirty="0"/>
              <a:t>Svi relevantni podaci: puno ime, datum i </a:t>
            </a:r>
            <a:r>
              <a:rPr lang="hr-HR" altLang="en-US" dirty="0" err="1"/>
              <a:t>mesto</a:t>
            </a:r>
            <a:r>
              <a:rPr lang="hr-HR" altLang="en-US" dirty="0"/>
              <a:t> rođenja, funkcija/u kojem svojstvu </a:t>
            </a:r>
            <a:r>
              <a:rPr lang="hr-HR" altLang="en-US" dirty="0" err="1"/>
              <a:t>deluje</a:t>
            </a:r>
            <a:r>
              <a:rPr lang="hr-HR" altLang="en-US" dirty="0"/>
              <a:t>, poštanska adresu, telefon, adresa elektronske pošte i detaljni podaci o zastupanju – obliku zastupanja (npr. </a:t>
            </a:r>
            <a:r>
              <a:rPr lang="hr-HR" altLang="en-US" dirty="0" smtClean="0"/>
              <a:t>punomoćje</a:t>
            </a:r>
            <a:r>
              <a:rPr lang="hr-HR" altLang="en-US" dirty="0"/>
              <a:t>), obimu i svrsi</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r>
              <a:rPr lang="hr-HR" dirty="0"/>
              <a:t>Poglavlje C: Podaci o oslanjanju na kapacitete drugih subjekata</a:t>
            </a:r>
            <a:endParaRPr lang="en-US" altLang="en-US" dirty="0"/>
          </a:p>
        </p:txBody>
      </p:sp>
      <p:sp>
        <p:nvSpPr>
          <p:cNvPr id="3" name="Content Placeholder 2"/>
          <p:cNvSpPr>
            <a:spLocks noGrp="1"/>
          </p:cNvSpPr>
          <p:nvPr>
            <p:ph idx="1"/>
          </p:nvPr>
        </p:nvSpPr>
        <p:spPr>
          <a:xfrm>
            <a:off x="838200" y="2242867"/>
            <a:ext cx="10515600" cy="3934095"/>
          </a:xfrm>
        </p:spPr>
        <p:txBody>
          <a:bodyPr>
            <a:normAutofit/>
          </a:bodyPr>
          <a:lstStyle/>
          <a:p>
            <a:pPr algn="just"/>
            <a:r>
              <a:rPr lang="hr-HR" altLang="en-US" dirty="0"/>
              <a:t>Oslanja li se privredni subjekt na kapacitete drugih subjekata kako bi ispunio </a:t>
            </a:r>
            <a:r>
              <a:rPr lang="hr-HR" altLang="en-US" dirty="0" err="1"/>
              <a:t>kriterijume</a:t>
            </a:r>
            <a:r>
              <a:rPr lang="hr-HR" altLang="en-US" dirty="0"/>
              <a:t> za izbor utvrđene u </a:t>
            </a:r>
            <a:r>
              <a:rPr lang="hr-HR" altLang="en-US" dirty="0" err="1"/>
              <a:t>Delu</a:t>
            </a:r>
            <a:r>
              <a:rPr lang="hr-HR" altLang="en-US" dirty="0"/>
              <a:t> IV, kao i </a:t>
            </a:r>
            <a:r>
              <a:rPr lang="hr-HR" altLang="en-US" dirty="0" err="1"/>
              <a:t>kriterijume</a:t>
            </a:r>
            <a:r>
              <a:rPr lang="hr-HR" altLang="en-US" dirty="0"/>
              <a:t> i pravila za smanjenje kandidata (ako postoje) utvrđene u </a:t>
            </a:r>
            <a:r>
              <a:rPr lang="hr-HR" altLang="en-US" dirty="0" err="1"/>
              <a:t>Delu</a:t>
            </a:r>
            <a:r>
              <a:rPr lang="hr-HR" altLang="en-US" dirty="0"/>
              <a:t> V.</a:t>
            </a:r>
          </a:p>
          <a:p>
            <a:pPr algn="just"/>
            <a:r>
              <a:rPr lang="hr-HR" altLang="en-US" dirty="0"/>
              <a:t>Potvrdan odgovor- DA- </a:t>
            </a:r>
            <a:r>
              <a:rPr lang="hr-HR" altLang="en-US" b="1" dirty="0"/>
              <a:t>privredni subjekt je dužan da dostavi zaseban obrazac Izjave o ispunjenosti </a:t>
            </a:r>
            <a:r>
              <a:rPr lang="hr-HR" altLang="en-US" b="1" dirty="0" err="1"/>
              <a:t>kriterijuma</a:t>
            </a:r>
            <a:r>
              <a:rPr lang="hr-HR" altLang="en-US" b="1" dirty="0"/>
              <a:t> za tog ili te druge subjekte </a:t>
            </a:r>
            <a:r>
              <a:rPr lang="hr-HR" altLang="en-US" dirty="0"/>
              <a:t>(podaci iz Poglavlja A: Podaci o privrednom subjektu, Poglavlja B: Podaci o zastupnicima privrednog subjekta te </a:t>
            </a:r>
            <a:r>
              <a:rPr lang="hr-HR" altLang="en-US" dirty="0" err="1"/>
              <a:t>Deo</a:t>
            </a:r>
            <a:r>
              <a:rPr lang="hr-HR" altLang="en-US" dirty="0"/>
              <a:t> III: Osnovi za isključenje privrednog subjekta u postupku javnih nabavki) </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hr-HR" dirty="0"/>
              <a:t>Poglavlje B i Poglavlje C</a:t>
            </a:r>
          </a:p>
        </p:txBody>
      </p:sp>
      <p:pic>
        <p:nvPicPr>
          <p:cNvPr id="6" name="Content Placeholder 5"/>
          <p:cNvPicPr>
            <a:picLocks noGrp="1" noChangeAspect="1"/>
          </p:cNvPicPr>
          <p:nvPr>
            <p:ph idx="1"/>
          </p:nvPr>
        </p:nvPicPr>
        <p:blipFill rotWithShape="1">
          <a:blip r:embed="rId2"/>
          <a:srcRect l="24977" t="15764" r="24690" b="3975"/>
          <a:stretch/>
        </p:blipFill>
        <p:spPr>
          <a:xfrm>
            <a:off x="2173857" y="1759788"/>
            <a:ext cx="7297946" cy="4451139"/>
          </a:xfrm>
          <a:prstGeom prst="rect">
            <a:avLst/>
          </a:prstGeom>
        </p:spPr>
      </p:pic>
      <p:sp>
        <p:nvSpPr>
          <p:cNvPr id="8" name="Oblačić za govor: pravokutnik 64"/>
          <p:cNvSpPr>
            <a:spLocks noChangeArrowheads="1"/>
          </p:cNvSpPr>
          <p:nvPr/>
        </p:nvSpPr>
        <p:spPr bwMode="auto">
          <a:xfrm>
            <a:off x="6932403" y="4294255"/>
            <a:ext cx="1619250" cy="323850"/>
          </a:xfrm>
          <a:prstGeom prst="wedgeRectCallout">
            <a:avLst>
              <a:gd name="adj1" fmla="val -118617"/>
              <a:gd name="adj2" fmla="val 64216"/>
            </a:avLst>
          </a:prstGeom>
          <a:noFill/>
          <a:ln w="254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ct val="107000"/>
              </a:lnSpc>
              <a:spcAft>
                <a:spcPts val="800"/>
              </a:spcAft>
            </a:pPr>
            <a:r>
              <a:rPr lang="hr-H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ZASEBAN OBRAZAC IIK</a:t>
            </a:r>
          </a:p>
        </p:txBody>
      </p:sp>
    </p:spTree>
    <p:extLst>
      <p:ext uri="{BB962C8B-B14F-4D97-AF65-F5344CB8AC3E}">
        <p14:creationId xmlns:p14="http://schemas.microsoft.com/office/powerpoint/2010/main" val="29884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a:bodyPr>
          <a:lstStyle/>
          <a:p>
            <a:r>
              <a:rPr lang="hr-HR" altLang="en-US" dirty="0"/>
              <a:t>DEO III: Osnovi za isključenje privrednog subjekta u postupku javnih nabavki</a:t>
            </a:r>
            <a:endParaRPr lang="en-US" altLang="en-US" dirty="0"/>
          </a:p>
        </p:txBody>
      </p:sp>
      <p:sp>
        <p:nvSpPr>
          <p:cNvPr id="3" name="Content Placeholder 2"/>
          <p:cNvSpPr>
            <a:spLocks noGrp="1"/>
          </p:cNvSpPr>
          <p:nvPr>
            <p:ph idx="1"/>
          </p:nvPr>
        </p:nvSpPr>
        <p:spPr/>
        <p:txBody>
          <a:bodyPr>
            <a:normAutofit fontScale="62500" lnSpcReduction="20000"/>
          </a:bodyPr>
          <a:lstStyle/>
          <a:p>
            <a:pPr marL="0" lvl="0" indent="0" algn="just">
              <a:buNone/>
            </a:pPr>
            <a:r>
              <a:rPr lang="hr-HR" altLang="en-US" sz="3200" dirty="0" err="1"/>
              <a:t>Podeljen</a:t>
            </a:r>
            <a:r>
              <a:rPr lang="hr-HR" altLang="en-US" sz="3200" dirty="0"/>
              <a:t> na dva poglavlja:</a:t>
            </a:r>
          </a:p>
          <a:p>
            <a:pPr algn="just"/>
            <a:r>
              <a:rPr lang="hr-HR" altLang="en-US" sz="3200" dirty="0"/>
              <a:t>Poglavlje A- </a:t>
            </a:r>
            <a:r>
              <a:rPr lang="hr-HR" altLang="en-US" sz="3200" dirty="0" smtClean="0"/>
              <a:t>Obavezni </a:t>
            </a:r>
            <a:r>
              <a:rPr lang="hr-HR" altLang="en-US" sz="3200" dirty="0"/>
              <a:t>osnovi za isključenje – čl. 111. nacrta ZJN  </a:t>
            </a:r>
          </a:p>
          <a:p>
            <a:pPr marL="0" indent="0" algn="just">
              <a:buNone/>
            </a:pPr>
            <a:r>
              <a:rPr lang="hr-HR" sz="3200" b="1" dirty="0"/>
              <a:t>Privredni subjekt je </a:t>
            </a:r>
            <a:r>
              <a:rPr lang="hr-HR" sz="3200" b="1" dirty="0" err="1"/>
              <a:t>uvek</a:t>
            </a:r>
            <a:r>
              <a:rPr lang="hr-HR" sz="3200" b="1" dirty="0"/>
              <a:t> dužan da popuni ovaj </a:t>
            </a:r>
            <a:r>
              <a:rPr lang="hr-HR" sz="3200" b="1" dirty="0" err="1"/>
              <a:t>deo</a:t>
            </a:r>
            <a:r>
              <a:rPr lang="hr-HR" sz="3200" b="1" dirty="0"/>
              <a:t> Izjave</a:t>
            </a:r>
            <a:endParaRPr lang="hr-HR" altLang="en-US" sz="3200" dirty="0"/>
          </a:p>
          <a:p>
            <a:pPr marL="0" indent="0" algn="just">
              <a:buNone/>
            </a:pPr>
            <a:r>
              <a:rPr lang="sr-Latn-RS" sz="3200" dirty="0"/>
              <a:t>1) nepostojanje presude kojom je privredni subjekt ili njegov zakonski zastupnik pravosnažno osuđen za krivično delo koje je izvršio kao član organizovane kriminalne grupe, kao i za krivična dela zloupotrebe položaja odgovornog lica i ostalih srodnih krivičnih dela protiv privrede; </a:t>
            </a:r>
            <a:endParaRPr lang="hr-HR" sz="3200" dirty="0"/>
          </a:p>
          <a:p>
            <a:pPr marL="0" indent="0" algn="just">
              <a:buNone/>
            </a:pPr>
            <a:r>
              <a:rPr lang="sr-Latn-RS" sz="3200" dirty="0"/>
              <a:t>2) činjenicu da je privredni subjekt uredno izmirio dospele poreze i doprinose za socijalno osiguranje; </a:t>
            </a:r>
            <a:endParaRPr lang="hr-HR" sz="3200" dirty="0"/>
          </a:p>
          <a:p>
            <a:pPr marL="0" indent="0" algn="just">
              <a:buNone/>
            </a:pPr>
            <a:r>
              <a:rPr lang="sr-Latn-RS" sz="3200" dirty="0"/>
              <a:t>3) činjenicu da privredni subjekt nije povredio obaveze u oblasti zaštite životne sredine kao ni obaveze iz socijalnog i radnog prava;</a:t>
            </a:r>
            <a:endParaRPr lang="hr-HR" sz="3200" dirty="0"/>
          </a:p>
          <a:p>
            <a:pPr marL="0" indent="0" algn="just">
              <a:buNone/>
            </a:pPr>
            <a:r>
              <a:rPr lang="sr-Latn-RS" sz="3200" dirty="0"/>
              <a:t>4) činjenicu da ne postoji sukob interesa u smislu Zakona o javnim nabavkama i</a:t>
            </a:r>
            <a:endParaRPr lang="hr-HR" sz="3200" dirty="0"/>
          </a:p>
          <a:p>
            <a:pPr marL="0" indent="0" algn="just">
              <a:buNone/>
            </a:pPr>
            <a:r>
              <a:rPr lang="sr-Latn-RS" sz="3200" dirty="0"/>
              <a:t>5) činjenicu da privredni subjekt nije pokušao da izvrši neprimeren uticaj na postupak odlučivanja naručioca. </a:t>
            </a:r>
            <a:endParaRPr lang="hr-HR" sz="3200" dirty="0"/>
          </a:p>
          <a:p>
            <a:pPr lvl="0" algn="just"/>
            <a:r>
              <a:rPr lang="hr-HR" altLang="en-US" sz="3200" dirty="0"/>
              <a:t>Poglavlje B- Ostali za osnovi za isključenje – čl. 112. nacrta ZJN</a:t>
            </a:r>
            <a:endParaRPr lang="en-US"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altLang="en-US" dirty="0"/>
              <a:t>Poglavlje A- </a:t>
            </a:r>
            <a:r>
              <a:rPr lang="hr-HR" altLang="en-US" dirty="0" smtClean="0"/>
              <a:t>Obavezni </a:t>
            </a:r>
            <a:r>
              <a:rPr lang="hr-HR" altLang="en-US" dirty="0"/>
              <a:t>osnovi za isključenje</a:t>
            </a:r>
            <a:endParaRPr lang="en-US" altLang="en-US" dirty="0"/>
          </a:p>
        </p:txBody>
      </p:sp>
      <p:sp>
        <p:nvSpPr>
          <p:cNvPr id="3" name="Content Placeholder 2"/>
          <p:cNvSpPr>
            <a:spLocks noGrp="1"/>
          </p:cNvSpPr>
          <p:nvPr>
            <p:ph idx="1"/>
          </p:nvPr>
        </p:nvSpPr>
        <p:spPr/>
        <p:txBody>
          <a:bodyPr>
            <a:normAutofit fontScale="97500"/>
          </a:bodyPr>
          <a:lstStyle/>
          <a:p>
            <a:pPr marL="514350" indent="-514350" algn="just">
              <a:buAutoNum type="arabicParenR"/>
            </a:pPr>
            <a:r>
              <a:rPr lang="sr-Latn-RS" dirty="0"/>
              <a:t>nepostojanje presude kojom je privredni subjekt ili njegov zakonski zastupnik pravosnažno osuđen za krivično delo koje je izvršio kao član organizovane kriminalne grupe, kao i za krivična dela zloupotrebe položaja odgovornog lica i ostalih srodnih krivičnih dela protiv privrede</a:t>
            </a:r>
          </a:p>
          <a:p>
            <a:pPr algn="just"/>
            <a:r>
              <a:rPr lang="hr-HR" dirty="0"/>
              <a:t>Privredni subjekt mora voditi računa da se isto odnosi i na njegovog zakonskog zastupnika</a:t>
            </a:r>
          </a:p>
          <a:p>
            <a:pPr algn="just"/>
            <a:r>
              <a:rPr lang="hr-HR" dirty="0"/>
              <a:t>DA - </a:t>
            </a:r>
            <a:r>
              <a:rPr lang="sr-Latn-RS" dirty="0"/>
              <a:t>privredni subjekt navodi podatke o datumu presude, po kom osnovu je donesena i razloge presude, ko je osuđen, dužina perioda zabrane učešća u postupku javne nabavke (ako je primenljivo) i konkretne tačke presude</a:t>
            </a:r>
            <a:endParaRPr lang="hr-HR" dirty="0"/>
          </a:p>
          <a:p>
            <a:pPr algn="just"/>
            <a:endParaRPr lang="hr-HR" dirty="0"/>
          </a:p>
          <a:p>
            <a:pPr algn="just"/>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altLang="en-US" dirty="0"/>
              <a:t>Poglavlje A- </a:t>
            </a:r>
            <a:r>
              <a:rPr lang="hr-HR" altLang="en-US" dirty="0" smtClean="0"/>
              <a:t>Obavezni </a:t>
            </a:r>
            <a:r>
              <a:rPr lang="hr-HR" altLang="en-US" dirty="0"/>
              <a:t>osnovi za isključenje – „</a:t>
            </a:r>
            <a:r>
              <a:rPr lang="hr-HR" altLang="en-US" dirty="0" err="1"/>
              <a:t>samokorigovanje</a:t>
            </a:r>
            <a:r>
              <a:rPr lang="hr-HR" altLang="en-US" dirty="0"/>
              <a:t>”</a:t>
            </a:r>
            <a:endParaRPr lang="en-US" altLang="en-US" dirty="0"/>
          </a:p>
        </p:txBody>
      </p:sp>
      <p:sp>
        <p:nvSpPr>
          <p:cNvPr id="3" name="Content Placeholder 2"/>
          <p:cNvSpPr>
            <a:spLocks noGrp="1"/>
          </p:cNvSpPr>
          <p:nvPr>
            <p:ph idx="1"/>
          </p:nvPr>
        </p:nvSpPr>
        <p:spPr>
          <a:xfrm>
            <a:off x="838200" y="1690688"/>
            <a:ext cx="10772955" cy="4351338"/>
          </a:xfrm>
        </p:spPr>
        <p:txBody>
          <a:bodyPr>
            <a:normAutofit fontScale="77500" lnSpcReduction="20000"/>
          </a:bodyPr>
          <a:lstStyle/>
          <a:p>
            <a:pPr algn="just"/>
            <a:r>
              <a:rPr lang="sr-Latn-RS" dirty="0"/>
              <a:t>Ako postoji pravosnažna presuda, zbog čega bi privredni subjekt trebao biti isključen iz postupka javne nabavke, Zakon mu dopušta da dokaže svoju pouzdanost bez obzira na postojanje osnova za isključenje – čl. 113. nacrta ZJN</a:t>
            </a:r>
          </a:p>
          <a:p>
            <a:pPr algn="just"/>
            <a:r>
              <a:rPr lang="sr-Latn-RS" dirty="0"/>
              <a:t>U tom smislu, privredni subjekt može naručiocu da dostavi dokaze da je preduzeo mere koje moraju biti primerene, kako bi dokazao svoju pouzdanost, i u tu svrhu dokazuje:</a:t>
            </a:r>
            <a:endParaRPr lang="hr-HR" dirty="0"/>
          </a:p>
          <a:p>
            <a:pPr marL="0" lvl="0" indent="0" algn="just">
              <a:buNone/>
            </a:pPr>
            <a:r>
              <a:rPr lang="sr-Latn-RS" dirty="0"/>
              <a:t>	1) da je platio ili se obavezao da plati naknadu u pogledu bilo koje štete izazvane 	krivičnim delom ili neprofesionalnim postupanjem;</a:t>
            </a:r>
            <a:endParaRPr lang="hr-HR" dirty="0"/>
          </a:p>
          <a:p>
            <a:pPr marL="0" lvl="0" indent="0" algn="just">
              <a:buNone/>
            </a:pPr>
            <a:r>
              <a:rPr lang="sr-Latn-RS" dirty="0"/>
              <a:t>	2) da je u potpunosti razjasnio činjenice i okolnosti aktivno sarađujući sa istražnim 	organima i </a:t>
            </a:r>
            <a:endParaRPr lang="hr-HR" dirty="0"/>
          </a:p>
          <a:p>
            <a:pPr marL="0" lvl="0" indent="0">
              <a:buNone/>
            </a:pPr>
            <a:r>
              <a:rPr lang="sr-Latn-RS" dirty="0"/>
              <a:t>	3) da je preduzeo konkretne tehničke, organizacione i kadrovske mere koje su 	primerene za sprečavanje daljih krivičnih dela ili neprofesionalnog postupanja. </a:t>
            </a:r>
            <a:endParaRPr lang="hr-HR" dirty="0"/>
          </a:p>
          <a:p>
            <a:pPr algn="just">
              <a:buFont typeface="Arial" panose="020B0604020202020204" pitchFamily="34" charset="0"/>
              <a:buChar char="•"/>
            </a:pPr>
            <a:r>
              <a:rPr lang="sr-Latn-RS" dirty="0"/>
              <a:t>Privredni subjekt kome je pravosnažnom presudom određena zabrana učešća u postupcima javnih nabavki ili postupcima dodele koncesija nema pravo da koristi ovu mogućnosti do isteka perioda zabrane</a:t>
            </a:r>
            <a:endParaRPr lang="en-US" altLang="en-US" dirty="0"/>
          </a:p>
        </p:txBody>
      </p:sp>
      <p:pic>
        <p:nvPicPr>
          <p:cNvPr id="5" name="Picture 4"/>
          <p:cNvPicPr>
            <a:picLocks noChangeAspect="1"/>
          </p:cNvPicPr>
          <p:nvPr/>
        </p:nvPicPr>
        <p:blipFill rotWithShape="1">
          <a:blip r:embed="rId3"/>
          <a:srcRect l="3180" t="9819" r="37802" b="1702"/>
          <a:stretch/>
        </p:blipFill>
        <p:spPr>
          <a:xfrm>
            <a:off x="4623759" y="5438176"/>
            <a:ext cx="4175185" cy="8971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487" y="1403039"/>
            <a:ext cx="10143241" cy="3669293"/>
          </a:xfrm>
        </p:spPr>
        <p:txBody>
          <a:bodyPr>
            <a:normAutofit/>
          </a:bodyPr>
          <a:lstStyle/>
          <a:p>
            <a:pPr>
              <a:lnSpc>
                <a:spcPct val="150000"/>
              </a:lnSpc>
            </a:pPr>
            <a:r>
              <a:rPr lang="hr-HR" altLang="en-US" sz="2700" b="1" dirty="0" smtClean="0">
                <a:latin typeface="+mn-lt"/>
              </a:rPr>
              <a:t>Izjava o ispunjenosti </a:t>
            </a:r>
            <a:r>
              <a:rPr lang="hr-HR" altLang="en-US" sz="2700" b="1" dirty="0" err="1" smtClean="0">
                <a:latin typeface="+mn-lt"/>
              </a:rPr>
              <a:t>kriterijuma</a:t>
            </a:r>
            <a:r>
              <a:rPr lang="hr-HR" altLang="en-US" sz="2700" b="1" dirty="0" smtClean="0">
                <a:latin typeface="+mn-lt"/>
              </a:rPr>
              <a:t> za kvalitativni izbor privrednog subjekta (IIK)</a:t>
            </a:r>
            <a:r>
              <a:rPr lang="hr-HR" sz="2400" b="1" dirty="0" smtClean="0">
                <a:latin typeface="+mn-lt"/>
              </a:rPr>
              <a:t/>
            </a:r>
            <a:br>
              <a:rPr lang="hr-HR" sz="2400" b="1" dirty="0" smtClean="0">
                <a:latin typeface="+mn-lt"/>
              </a:rPr>
            </a:br>
            <a:endParaRPr lang="en-GB" sz="24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28" y="310972"/>
            <a:ext cx="1190919" cy="10709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054" y="310972"/>
            <a:ext cx="1190918" cy="1092068"/>
          </a:xfrm>
          <a:prstGeom prst="rect">
            <a:avLst/>
          </a:prstGeom>
        </p:spPr>
      </p:pic>
    </p:spTree>
    <p:extLst>
      <p:ext uri="{BB962C8B-B14F-4D97-AF65-F5344CB8AC3E}">
        <p14:creationId xmlns:p14="http://schemas.microsoft.com/office/powerpoint/2010/main" val="208212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619"/>
            <a:ext cx="10515600" cy="1325563"/>
          </a:xfrm>
          <a:solidFill>
            <a:schemeClr val="accent4">
              <a:lumMod val="40000"/>
              <a:lumOff val="60000"/>
            </a:schemeClr>
          </a:solidFill>
        </p:spPr>
        <p:txBody>
          <a:bodyPr/>
          <a:lstStyle/>
          <a:p>
            <a:r>
              <a:rPr lang="hr-HR" altLang="en-US" dirty="0"/>
              <a:t>Poglavlje A- </a:t>
            </a:r>
            <a:r>
              <a:rPr lang="hr-HR" altLang="en-US" dirty="0" smtClean="0"/>
              <a:t>Obavezni </a:t>
            </a:r>
            <a:r>
              <a:rPr lang="hr-HR" altLang="en-US" dirty="0"/>
              <a:t>osnovi za isključenje </a:t>
            </a:r>
            <a:endParaRPr lang="hr-HR" dirty="0"/>
          </a:p>
        </p:txBody>
      </p:sp>
      <p:sp>
        <p:nvSpPr>
          <p:cNvPr id="5" name="Content Placeholder 4"/>
          <p:cNvSpPr>
            <a:spLocks noGrp="1"/>
          </p:cNvSpPr>
          <p:nvPr>
            <p:ph idx="1"/>
          </p:nvPr>
        </p:nvSpPr>
        <p:spPr/>
        <p:txBody>
          <a:bodyPr>
            <a:normAutofit lnSpcReduction="10000"/>
          </a:bodyPr>
          <a:lstStyle/>
          <a:p>
            <a:pPr marL="0" indent="0" algn="just">
              <a:buNone/>
            </a:pPr>
            <a:r>
              <a:rPr lang="sr-Latn-RS" dirty="0"/>
              <a:t>2) činjenica da je privredni subjekt uredno izmirio dospele poreze i doprinose za socijalno osiguranje u zemlji u kojoj ima poslovno sedište i u državi naručioca ako se razliku od zemlje poslovnog sedišta</a:t>
            </a:r>
            <a:endParaRPr lang="hr-HR" dirty="0"/>
          </a:p>
          <a:p>
            <a:pPr algn="just"/>
            <a:r>
              <a:rPr lang="sr-Latn-RS" dirty="0"/>
              <a:t>Odgovor „Ne“ privredni subjekt dalje navodi podatke:</a:t>
            </a:r>
          </a:p>
          <a:p>
            <a:pPr lvl="1" algn="just"/>
            <a:r>
              <a:rPr lang="sr-Latn-RS" dirty="0"/>
              <a:t>poreze </a:t>
            </a:r>
          </a:p>
          <a:p>
            <a:pPr lvl="1" algn="just"/>
            <a:r>
              <a:rPr lang="sr-Latn-RS" dirty="0"/>
              <a:t>doprinose za socijalno osiguranje</a:t>
            </a:r>
          </a:p>
          <a:p>
            <a:pPr lvl="1" algn="just"/>
            <a:r>
              <a:rPr lang="sr-Latn-RS" dirty="0"/>
              <a:t>zemlju </a:t>
            </a:r>
          </a:p>
          <a:p>
            <a:pPr lvl="1" algn="just"/>
            <a:r>
              <a:rPr lang="sr-Latn-RS" dirty="0"/>
              <a:t>iznos</a:t>
            </a:r>
          </a:p>
          <a:p>
            <a:pPr lvl="1" algn="just"/>
            <a:r>
              <a:rPr lang="sr-Latn-RS" dirty="0"/>
              <a:t>kako je povreda utvrđena - sudskom ili upravnom odlukom ili na drugi način</a:t>
            </a:r>
          </a:p>
          <a:p>
            <a:pPr marL="914400" lvl="2" indent="0" algn="just">
              <a:buNone/>
            </a:pPr>
            <a:r>
              <a:rPr lang="sr-Latn-RS" dirty="0"/>
              <a:t>(sudskom ili upravnom odlukom te da li je ta odluka konačna i obavezujuća, datum presude ili odluke, kao i podatak, ako je to utvrđeno u presudi, o trajanju perioda zabrane učešća u postupku javne nabavke ili na drugi način – uneti pojedinosti kako je utvrđena)</a:t>
            </a:r>
          </a:p>
          <a:p>
            <a:endParaRPr lang="hr-HR" dirty="0"/>
          </a:p>
        </p:txBody>
      </p:sp>
    </p:spTree>
    <p:extLst>
      <p:ext uri="{BB962C8B-B14F-4D97-AF65-F5344CB8AC3E}">
        <p14:creationId xmlns:p14="http://schemas.microsoft.com/office/powerpoint/2010/main" val="285055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altLang="en-US" dirty="0"/>
              <a:t>Poglavlje A- </a:t>
            </a:r>
            <a:r>
              <a:rPr lang="hr-HR" altLang="en-US" dirty="0" smtClean="0"/>
              <a:t>Obavezni </a:t>
            </a:r>
            <a:r>
              <a:rPr lang="hr-HR" altLang="en-US" dirty="0"/>
              <a:t>osnovi za isključenje </a:t>
            </a:r>
            <a:endParaRPr lang="en-US" altLang="en-US" dirty="0"/>
          </a:p>
        </p:txBody>
      </p:sp>
      <p:sp>
        <p:nvSpPr>
          <p:cNvPr id="3" name="Content Placeholder 2"/>
          <p:cNvSpPr>
            <a:spLocks noGrp="1"/>
          </p:cNvSpPr>
          <p:nvPr>
            <p:ph idx="1"/>
          </p:nvPr>
        </p:nvSpPr>
        <p:spPr/>
        <p:txBody>
          <a:bodyPr>
            <a:normAutofit fontScale="92500" lnSpcReduction="20000"/>
          </a:bodyPr>
          <a:lstStyle/>
          <a:p>
            <a:pPr algn="just"/>
            <a:r>
              <a:rPr lang="hr-HR" altLang="en-US" dirty="0"/>
              <a:t>Ostali </a:t>
            </a:r>
            <a:r>
              <a:rPr lang="hr-HR" altLang="en-US" dirty="0" smtClean="0"/>
              <a:t>obavezni </a:t>
            </a:r>
            <a:r>
              <a:rPr lang="hr-HR" altLang="en-US" dirty="0"/>
              <a:t>osnovi za isključenje</a:t>
            </a:r>
          </a:p>
          <a:p>
            <a:pPr marL="0" lvl="0" indent="0" algn="just">
              <a:buNone/>
            </a:pPr>
            <a:r>
              <a:rPr lang="sr-Latn-RS" dirty="0"/>
              <a:t>1) Da li je privredni subjekt, prema svom saznanju, prekršio obaveze u oblasti   prava o zaštiti životne sredine, socijalnog i radnog prava?</a:t>
            </a:r>
            <a:endParaRPr lang="hr-HR" dirty="0"/>
          </a:p>
          <a:p>
            <a:pPr marL="0" lvl="0" indent="0" algn="just">
              <a:buNone/>
            </a:pPr>
            <a:r>
              <a:rPr lang="sr-Latn-RS" dirty="0"/>
              <a:t>2) Da li je privredni subjekt svestan nekog sukoba interesa zbog svog učestvovanja u postupku nabavke?</a:t>
            </a:r>
            <a:endParaRPr lang="hr-HR" dirty="0"/>
          </a:p>
          <a:p>
            <a:pPr marL="0" lvl="0" indent="0" algn="just">
              <a:buNone/>
            </a:pPr>
            <a:r>
              <a:rPr lang="sr-Latn-RS" dirty="0"/>
              <a:t>3) Da li privredni subjekt može da potvrdi da nije pokušao da izvrši neprimeren uticaj na postupak odlučivanja naručioca, došao do poverljivih podataka koji bi mogli da mu omoguće nepoštenu prednost u postupku javne nabavke ili je dostavio obmanjujuće podatke koji mogu da utiču na odluke koje se tiču isključenja privrednog subjekta, izbora privrednog subjekta ili dodele ugovora?</a:t>
            </a:r>
            <a:endParaRPr lang="hr-HR" dirty="0"/>
          </a:p>
          <a:p>
            <a:pPr algn="just"/>
            <a:r>
              <a:rPr lang="hr-HR" altLang="en-US" dirty="0" err="1"/>
              <a:t>Samokorigovanje</a:t>
            </a:r>
            <a:r>
              <a:rPr lang="hr-HR" altLang="en-US" dirty="0"/>
              <a:t> – slučaj pod 1. i 2. – </a:t>
            </a:r>
            <a:r>
              <a:rPr lang="hr-HR" altLang="en-US" dirty="0" err="1"/>
              <a:t>preduzeo</a:t>
            </a:r>
            <a:r>
              <a:rPr lang="hr-HR" altLang="en-US" dirty="0"/>
              <a:t> </a:t>
            </a:r>
            <a:r>
              <a:rPr lang="hr-HR" altLang="en-US" dirty="0" err="1"/>
              <a:t>mere</a:t>
            </a:r>
            <a:r>
              <a:rPr lang="hr-HR" altLang="en-US" dirty="0"/>
              <a:t> koje moraju biti </a:t>
            </a:r>
            <a:r>
              <a:rPr lang="hr-HR" altLang="en-US" dirty="0" err="1"/>
              <a:t>primerene</a:t>
            </a:r>
            <a:r>
              <a:rPr lang="hr-HR" altLang="en-US" dirty="0"/>
              <a:t> kako bi dokazao svoju pouzdanost</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altLang="en-US" dirty="0"/>
              <a:t>Poglavlje A- </a:t>
            </a:r>
            <a:r>
              <a:rPr lang="hr-HR" altLang="en-US" dirty="0" smtClean="0"/>
              <a:t>Obavezni </a:t>
            </a:r>
            <a:r>
              <a:rPr lang="hr-HR" altLang="en-US" dirty="0"/>
              <a:t>osnovi za isključenje </a:t>
            </a:r>
            <a:endParaRPr lang="en-US" altLang="en-US" dirty="0"/>
          </a:p>
        </p:txBody>
      </p:sp>
      <p:sp>
        <p:nvSpPr>
          <p:cNvPr id="3" name="Content Placeholder 2"/>
          <p:cNvSpPr>
            <a:spLocks noGrp="1"/>
          </p:cNvSpPr>
          <p:nvPr>
            <p:ph idx="1"/>
          </p:nvPr>
        </p:nvSpPr>
        <p:spPr/>
        <p:txBody>
          <a:bodyPr>
            <a:normAutofit/>
          </a:bodyPr>
          <a:lstStyle/>
          <a:p>
            <a:pPr algn="just"/>
            <a:endParaRPr lang="sr-Latn-RS" dirty="0"/>
          </a:p>
          <a:p>
            <a:pPr algn="just"/>
            <a:r>
              <a:rPr lang="sr-Latn-RS" dirty="0"/>
              <a:t>Naručilac može da odustane od isključenja privrednog subjekta iz postupka javne nabavke po ovom osnovu zbog preovlađujućih razloga koji se odnose na javni interes, kao što je javno zdravlje ili zaštita životne sredine.   </a:t>
            </a:r>
            <a:endParaRPr lang="hr-HR" dirty="0"/>
          </a:p>
          <a:p>
            <a:pPr algn="just"/>
            <a:r>
              <a:rPr lang="hr-HR" altLang="en-US" dirty="0"/>
              <a:t>Čl. 112. stav 3. nacrta ZJN</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dirty="0"/>
              <a:t>Poglavlje B: Ostali osnovi za isključenje </a:t>
            </a:r>
          </a:p>
        </p:txBody>
      </p:sp>
      <p:sp>
        <p:nvSpPr>
          <p:cNvPr id="3" name="Content Placeholder 2"/>
          <p:cNvSpPr>
            <a:spLocks noGrp="1"/>
          </p:cNvSpPr>
          <p:nvPr>
            <p:ph idx="1"/>
          </p:nvPr>
        </p:nvSpPr>
        <p:spPr/>
        <p:txBody>
          <a:bodyPr>
            <a:normAutofit fontScale="77500" lnSpcReduction="20000"/>
          </a:bodyPr>
          <a:lstStyle/>
          <a:p>
            <a:pPr algn="just"/>
            <a:r>
              <a:rPr lang="hr-HR" dirty="0"/>
              <a:t>Naručilac može da predvidi u dokumentaciji o nabavci (jednu, više ili sve / ili nijednu)</a:t>
            </a:r>
          </a:p>
          <a:p>
            <a:pPr algn="just"/>
            <a:r>
              <a:rPr lang="hr-HR" dirty="0"/>
              <a:t>6 osnova i to:</a:t>
            </a:r>
          </a:p>
          <a:p>
            <a:pPr marL="0" indent="0" algn="just">
              <a:buNone/>
            </a:pPr>
            <a:r>
              <a:rPr lang="sr-Latn-RS" dirty="0"/>
              <a:t>1) Da li je privredni subjekt u nekoj od sledećih situacija:</a:t>
            </a:r>
            <a:endParaRPr lang="hr-HR" dirty="0"/>
          </a:p>
          <a:p>
            <a:pPr marL="0" indent="0" algn="just">
              <a:buNone/>
            </a:pPr>
            <a:r>
              <a:rPr lang="sr-Latn-RS" dirty="0"/>
              <a:t>a) u stečaju, ili</a:t>
            </a:r>
            <a:endParaRPr lang="hr-HR" dirty="0"/>
          </a:p>
          <a:p>
            <a:pPr marL="0" indent="0" algn="just">
              <a:buNone/>
            </a:pPr>
            <a:r>
              <a:rPr lang="sr-Latn-RS" dirty="0"/>
              <a:t>b) nesposoban za plaćanje ili u postupku likvidacije, ili</a:t>
            </a:r>
            <a:endParaRPr lang="hr-HR" dirty="0"/>
          </a:p>
          <a:p>
            <a:pPr marL="0" indent="0" algn="just">
              <a:buNone/>
            </a:pPr>
            <a:r>
              <a:rPr lang="sr-Latn-RS" dirty="0"/>
              <a:t>c) njegovom imovinom upravlja stečajni (likvidacioni) upravnik ili sud, ili</a:t>
            </a:r>
            <a:endParaRPr lang="hr-HR" dirty="0"/>
          </a:p>
          <a:p>
            <a:pPr marL="0" indent="0" algn="just">
              <a:buNone/>
            </a:pPr>
            <a:r>
              <a:rPr lang="sr-Latn-RS" dirty="0"/>
              <a:t>d) u aranžmanu pogodbe sa poveriocima, ili</a:t>
            </a:r>
            <a:endParaRPr lang="hr-HR" dirty="0"/>
          </a:p>
          <a:p>
            <a:pPr marL="0" indent="0" algn="just">
              <a:buNone/>
            </a:pPr>
            <a:r>
              <a:rPr lang="sr-Latn-RS" dirty="0"/>
              <a:t>e) prestao da obavlja poslovnu delatnost, ili</a:t>
            </a:r>
            <a:endParaRPr lang="hr-HR" dirty="0"/>
          </a:p>
          <a:p>
            <a:pPr marL="0" indent="0" algn="just">
              <a:buNone/>
            </a:pPr>
            <a:r>
              <a:rPr lang="sr-Latn-RS" dirty="0"/>
              <a:t>f) u bilo kakvoj istovrsnoj situaciji koja proizlazi iz sličnog postupka prema važećim zakonima i propisima zemlje sedišta privrednog subjekta?</a:t>
            </a:r>
          </a:p>
          <a:p>
            <a:pPr marL="0" indent="0" algn="just">
              <a:buNone/>
            </a:pPr>
            <a:r>
              <a:rPr lang="sr-Latn-RS" dirty="0"/>
              <a:t>DA – može opisati razloge zbog kojih je i dalje sposoban izvršiti ugovor – naručilac može da odustane od isključenja privrednog subjekta </a:t>
            </a:r>
          </a:p>
          <a:p>
            <a:endParaRPr lang="hr-HR" dirty="0"/>
          </a:p>
        </p:txBody>
      </p:sp>
    </p:spTree>
    <p:extLst>
      <p:ext uri="{BB962C8B-B14F-4D97-AF65-F5344CB8AC3E}">
        <p14:creationId xmlns:p14="http://schemas.microsoft.com/office/powerpoint/2010/main" val="365038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hr-HR" dirty="0"/>
              <a:t>Poglavlje B: Ostali osnovi za isključenje </a:t>
            </a:r>
          </a:p>
        </p:txBody>
      </p:sp>
      <p:sp>
        <p:nvSpPr>
          <p:cNvPr id="3" name="Content Placeholder 2"/>
          <p:cNvSpPr>
            <a:spLocks noGrp="1"/>
          </p:cNvSpPr>
          <p:nvPr>
            <p:ph idx="1"/>
          </p:nvPr>
        </p:nvSpPr>
        <p:spPr>
          <a:xfrm>
            <a:off x="838200" y="1690688"/>
            <a:ext cx="10515600" cy="4710472"/>
          </a:xfrm>
        </p:spPr>
        <p:txBody>
          <a:bodyPr>
            <a:normAutofit fontScale="70000" lnSpcReduction="20000"/>
          </a:bodyPr>
          <a:lstStyle/>
          <a:p>
            <a:pPr marL="0" indent="0" algn="just">
              <a:buNone/>
            </a:pPr>
            <a:r>
              <a:rPr lang="sr-Latn-RS" dirty="0"/>
              <a:t>2.</a:t>
            </a:r>
            <a:r>
              <a:rPr lang="sr-Latn-RS" b="1" dirty="0"/>
              <a:t>	</a:t>
            </a:r>
            <a:r>
              <a:rPr lang="sr-Latn-RS" dirty="0"/>
              <a:t>Da li je privredni subjekt kriv za težak oblik neprofesionalnog postupanja?</a:t>
            </a:r>
            <a:endParaRPr lang="hr-HR" dirty="0"/>
          </a:p>
          <a:p>
            <a:pPr marL="0" indent="0" algn="just">
              <a:buNone/>
            </a:pPr>
            <a:r>
              <a:rPr lang="sr-Latn-RS" dirty="0"/>
              <a:t>3.	Da li je privredni subjekt vršio dogovore sa drugim privrednim subjektima u cilju narušavanja konkurencije?</a:t>
            </a:r>
            <a:endParaRPr lang="hr-HR" dirty="0"/>
          </a:p>
          <a:p>
            <a:pPr marL="0" indent="0" algn="just">
              <a:buNone/>
            </a:pPr>
            <a:r>
              <a:rPr lang="sr-Latn-RS" dirty="0"/>
              <a:t>4.	Da li je privredni subjekt ili sa njim povezano lice savetovao javnog ili sektorskog naručioca ili na neki drugi način bio uključen u pripremu postupka nabavke?</a:t>
            </a:r>
            <a:endParaRPr lang="hr-HR" dirty="0"/>
          </a:p>
          <a:p>
            <a:pPr marL="0" indent="0" algn="just">
              <a:buNone/>
            </a:pPr>
            <a:r>
              <a:rPr lang="sr-Latn-RS" dirty="0"/>
              <a:t>5.	Da li je privredni subjekt imao iskustva da je ranije zaključeni ugovor o javnoj nabavci ili ranije zaključeni koncesioni ugovor prevremeno raskinut ili je naknadio štetu ili mu je izrečena druga slična sankcija u vezi sa tim ranijim ugovorom? </a:t>
            </a:r>
            <a:endParaRPr lang="hr-HR" dirty="0"/>
          </a:p>
          <a:p>
            <a:pPr marL="0" indent="0" algn="just">
              <a:buNone/>
            </a:pPr>
            <a:r>
              <a:rPr lang="sr-Latn-RS" dirty="0"/>
              <a:t>6.	Da li privredni subjekt može da potvrdi sledeće činjenice:</a:t>
            </a:r>
            <a:endParaRPr lang="hr-HR" dirty="0"/>
          </a:p>
          <a:p>
            <a:pPr marL="0" indent="0" algn="just">
              <a:buNone/>
            </a:pPr>
            <a:r>
              <a:rPr lang="sr-Latn-RS" dirty="0"/>
              <a:t>a) da nije kriv za dostavljanje neistinitih podataka potrebnih za proveru odsustva osnova za isključenje ili ispunjenosti kriterijuma za izbor;</a:t>
            </a:r>
            <a:endParaRPr lang="hr-HR" dirty="0"/>
          </a:p>
          <a:p>
            <a:pPr marL="0" indent="0" algn="just">
              <a:buNone/>
            </a:pPr>
            <a:r>
              <a:rPr lang="sr-Latn-RS" dirty="0"/>
              <a:t>b) da nije prikrio takve podatke te</a:t>
            </a:r>
            <a:endParaRPr lang="hr-HR" dirty="0"/>
          </a:p>
          <a:p>
            <a:pPr marL="0" indent="0" algn="just">
              <a:buNone/>
            </a:pPr>
            <a:r>
              <a:rPr lang="sr-Latn-RS" dirty="0"/>
              <a:t>c) da je bio u stanju da bez odlaganja dostavi dodatnu dokumentaciju koju je zatražio javni ili sektorski naručilac.</a:t>
            </a:r>
          </a:p>
          <a:p>
            <a:pPr algn="just"/>
            <a:r>
              <a:rPr lang="hr-HR" dirty="0"/>
              <a:t>Za svih 6 osnova privredni subjekt ima mogućnost </a:t>
            </a:r>
            <a:r>
              <a:rPr lang="hr-HR" dirty="0" err="1"/>
              <a:t>samokorigovanja</a:t>
            </a:r>
            <a:r>
              <a:rPr lang="hr-HR" dirty="0"/>
              <a:t> – privredni subjekt je dužan da opiše </a:t>
            </a:r>
            <a:r>
              <a:rPr lang="hr-HR" dirty="0" err="1"/>
              <a:t>preduzete</a:t>
            </a:r>
            <a:r>
              <a:rPr lang="hr-HR" dirty="0"/>
              <a:t> </a:t>
            </a:r>
            <a:r>
              <a:rPr lang="hr-HR" dirty="0" err="1"/>
              <a:t>mere</a:t>
            </a:r>
            <a:endParaRPr lang="hr-HR" dirty="0"/>
          </a:p>
          <a:p>
            <a:endParaRPr lang="hr-HR" dirty="0"/>
          </a:p>
        </p:txBody>
      </p:sp>
    </p:spTree>
    <p:extLst>
      <p:ext uri="{BB962C8B-B14F-4D97-AF65-F5344CB8AC3E}">
        <p14:creationId xmlns:p14="http://schemas.microsoft.com/office/powerpoint/2010/main" val="256361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just"/>
            <a:r>
              <a:rPr lang="hr-HR" dirty="0"/>
              <a:t>Ostali osnovi za isključenje – „</a:t>
            </a:r>
            <a:r>
              <a:rPr lang="hr-HR" dirty="0" err="1"/>
              <a:t>samokorigovanje</a:t>
            </a:r>
            <a:r>
              <a:rPr lang="hr-HR" dirty="0"/>
              <a:t>”</a:t>
            </a:r>
          </a:p>
        </p:txBody>
      </p:sp>
      <p:pic>
        <p:nvPicPr>
          <p:cNvPr id="6" name="Content Placeholder 5"/>
          <p:cNvPicPr>
            <a:picLocks noGrp="1" noChangeAspect="1"/>
          </p:cNvPicPr>
          <p:nvPr>
            <p:ph idx="1"/>
          </p:nvPr>
        </p:nvPicPr>
        <p:blipFill rotWithShape="1">
          <a:blip r:embed="rId2"/>
          <a:srcRect l="19372" t="16463" r="19752" b="8114"/>
          <a:stretch/>
        </p:blipFill>
        <p:spPr>
          <a:xfrm>
            <a:off x="2304288" y="1690688"/>
            <a:ext cx="6986016" cy="4691824"/>
          </a:xfrm>
          <a:prstGeom prst="rect">
            <a:avLst/>
          </a:prstGeom>
        </p:spPr>
      </p:pic>
    </p:spTree>
    <p:extLst>
      <p:ext uri="{BB962C8B-B14F-4D97-AF65-F5344CB8AC3E}">
        <p14:creationId xmlns:p14="http://schemas.microsoft.com/office/powerpoint/2010/main" val="374628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hr-HR" dirty="0"/>
              <a:t>DEO IV: </a:t>
            </a:r>
            <a:r>
              <a:rPr lang="hr-HR" dirty="0" err="1"/>
              <a:t>Kriterijumi</a:t>
            </a:r>
            <a:r>
              <a:rPr lang="hr-HR" dirty="0"/>
              <a:t> za izbor privrednog subjekta</a:t>
            </a:r>
          </a:p>
        </p:txBody>
      </p:sp>
      <p:sp>
        <p:nvSpPr>
          <p:cNvPr id="3" name="Content Placeholder 2"/>
          <p:cNvSpPr>
            <a:spLocks noGrp="1"/>
          </p:cNvSpPr>
          <p:nvPr>
            <p:ph idx="1"/>
          </p:nvPr>
        </p:nvSpPr>
        <p:spPr/>
        <p:txBody>
          <a:bodyPr>
            <a:normAutofit fontScale="85000" lnSpcReduction="20000"/>
          </a:bodyPr>
          <a:lstStyle/>
          <a:p>
            <a:r>
              <a:rPr lang="sr-Latn-RS" dirty="0"/>
              <a:t>Naručilac može da predvidi kriterijume u dokumentaciji o nabavci</a:t>
            </a:r>
          </a:p>
          <a:p>
            <a:r>
              <a:rPr lang="sr-Latn-RS" dirty="0"/>
              <a:t>Kriterijumi za izbor privrednog subjekta u postupku javne nabavke mogu se odnositi na:</a:t>
            </a:r>
            <a:endParaRPr lang="hr-HR" dirty="0"/>
          </a:p>
          <a:p>
            <a:pPr marL="914400" lvl="1" indent="-457200">
              <a:buAutoNum type="arabicParenR"/>
            </a:pPr>
            <a:r>
              <a:rPr lang="sr-Latn-RS" dirty="0"/>
              <a:t>Poglavlje A: Obavljanje profesionalne delatnosti </a:t>
            </a:r>
          </a:p>
          <a:p>
            <a:pPr marL="914400" lvl="1" indent="-457200">
              <a:buAutoNum type="arabicParenR"/>
            </a:pPr>
            <a:r>
              <a:rPr lang="sr-Latn-RS" dirty="0"/>
              <a:t>Poglavlje B: Finansijski i ekonomski kapacitet</a:t>
            </a:r>
            <a:endParaRPr lang="hr-HR" dirty="0"/>
          </a:p>
          <a:p>
            <a:pPr marL="914400" lvl="1" indent="-457200">
              <a:buAutoNum type="arabicParenR"/>
            </a:pPr>
            <a:r>
              <a:rPr lang="hr-HR" dirty="0"/>
              <a:t>Poglavlje C: </a:t>
            </a:r>
            <a:r>
              <a:rPr lang="sr-Latn-RS" dirty="0"/>
              <a:t>Tehnički i stručni kapacitet</a:t>
            </a:r>
            <a:endParaRPr lang="hr-HR" dirty="0"/>
          </a:p>
          <a:p>
            <a:pPr algn="just"/>
            <a:r>
              <a:rPr lang="sr-Latn-RS" dirty="0"/>
              <a:t>Predviđa se popunjavanje Opšte izjave za sve kriterijume za izbor</a:t>
            </a:r>
            <a:r>
              <a:rPr lang="sr-Latn-RS" b="1" dirty="0"/>
              <a:t> - odeljak </a:t>
            </a:r>
            <a:r>
              <a:rPr lang="sr-Latn-RS" b="1" dirty="0">
                <a:sym typeface="Symbol" panose="05050102010706020507" pitchFamily="18" charset="2"/>
              </a:rPr>
              <a:t></a:t>
            </a:r>
            <a:r>
              <a:rPr lang="sr-Latn-RS" b="1" dirty="0"/>
              <a:t> (alfa), </a:t>
            </a:r>
            <a:r>
              <a:rPr lang="sr-Latn-RS" dirty="0"/>
              <a:t>kao olakšavajuću okolnost za privrednog subjekta</a:t>
            </a:r>
          </a:p>
          <a:p>
            <a:pPr algn="just"/>
            <a:r>
              <a:rPr lang="sr-Latn-RS" dirty="0"/>
              <a:t>Naručilac može u dokumentaciji predvideti da privredni subjekt popuni samo ovaj odeljak, te da ne mora popunjavati zasebne delove kriterijuma za izbor </a:t>
            </a:r>
          </a:p>
          <a:p>
            <a:pPr algn="just"/>
            <a:r>
              <a:rPr lang="sr-Latn-RS" dirty="0"/>
              <a:t>Naručilac u odgovarajućem oglasu ili konkursnoj dokumentaciji navodi da privredni subjekt može popuniti samo odeljak </a:t>
            </a:r>
            <a:r>
              <a:rPr lang="sr-Latn-RS" b="1" dirty="0">
                <a:sym typeface="Symbol" panose="05050102010706020507" pitchFamily="18" charset="2"/>
              </a:rPr>
              <a:t></a:t>
            </a:r>
            <a:r>
              <a:rPr lang="sr-Latn-RS" b="1" dirty="0"/>
              <a:t> </a:t>
            </a:r>
            <a:r>
              <a:rPr lang="sr-Latn-RS" dirty="0"/>
              <a:t>iz Dela IV, tada privredni subjekt ne mora popunjavati ni jedan drugi odeljak Dela IV (bilo DA bilo NE)</a:t>
            </a:r>
            <a:endParaRPr lang="hr-HR" dirty="0"/>
          </a:p>
        </p:txBody>
      </p:sp>
    </p:spTree>
    <p:extLst>
      <p:ext uri="{BB962C8B-B14F-4D97-AF65-F5344CB8AC3E}">
        <p14:creationId xmlns:p14="http://schemas.microsoft.com/office/powerpoint/2010/main" val="292537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448214"/>
            <a:ext cx="10841967" cy="1325563"/>
          </a:xfrm>
          <a:solidFill>
            <a:schemeClr val="accent2">
              <a:lumMod val="75000"/>
            </a:schemeClr>
          </a:solidFill>
        </p:spPr>
        <p:txBody>
          <a:bodyPr/>
          <a:lstStyle/>
          <a:p>
            <a:r>
              <a:rPr lang="sr-Latn-RS" dirty="0"/>
              <a:t>Odeljak </a:t>
            </a:r>
            <a:r>
              <a:rPr lang="sr-Latn-RS" dirty="0">
                <a:sym typeface="Symbol" panose="05050102010706020507" pitchFamily="18" charset="2"/>
              </a:rPr>
              <a:t></a:t>
            </a:r>
            <a:r>
              <a:rPr lang="sr-Latn-RS" dirty="0"/>
              <a:t> (alfa)</a:t>
            </a:r>
            <a:endParaRPr lang="hr-HR" dirty="0"/>
          </a:p>
        </p:txBody>
      </p:sp>
      <p:pic>
        <p:nvPicPr>
          <p:cNvPr id="7" name="Picture 6"/>
          <p:cNvPicPr>
            <a:picLocks noChangeAspect="1"/>
          </p:cNvPicPr>
          <p:nvPr/>
        </p:nvPicPr>
        <p:blipFill rotWithShape="1">
          <a:blip r:embed="rId2"/>
          <a:srcRect l="19104" t="16416" r="19199" b="4025"/>
          <a:stretch/>
        </p:blipFill>
        <p:spPr>
          <a:xfrm>
            <a:off x="6095999" y="1595887"/>
            <a:ext cx="5976669" cy="5262113"/>
          </a:xfrm>
          <a:prstGeom prst="rect">
            <a:avLst/>
          </a:prstGeom>
        </p:spPr>
      </p:pic>
      <p:pic>
        <p:nvPicPr>
          <p:cNvPr id="9" name="Content Placeholder 8"/>
          <p:cNvPicPr>
            <a:picLocks noGrp="1" noChangeAspect="1"/>
          </p:cNvPicPr>
          <p:nvPr>
            <p:ph idx="1"/>
          </p:nvPr>
        </p:nvPicPr>
        <p:blipFill rotWithShape="1">
          <a:blip r:embed="rId3"/>
          <a:srcRect l="18309" t="15298" r="15656" b="4769"/>
          <a:stretch/>
        </p:blipFill>
        <p:spPr>
          <a:xfrm>
            <a:off x="799380" y="1595887"/>
            <a:ext cx="5296619" cy="4623758"/>
          </a:xfrm>
          <a:prstGeom prst="rect">
            <a:avLst/>
          </a:prstGeom>
        </p:spPr>
      </p:pic>
    </p:spTree>
    <p:extLst>
      <p:ext uri="{BB962C8B-B14F-4D97-AF65-F5344CB8AC3E}">
        <p14:creationId xmlns:p14="http://schemas.microsoft.com/office/powerpoint/2010/main" val="192892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hr-HR" dirty="0"/>
              <a:t>Poglavlje A– ispunjenost </a:t>
            </a:r>
            <a:r>
              <a:rPr lang="hr-HR" dirty="0" err="1"/>
              <a:t>uslova</a:t>
            </a:r>
            <a:r>
              <a:rPr lang="hr-HR" dirty="0"/>
              <a:t> za obavljanje profesionalne </a:t>
            </a:r>
            <a:r>
              <a:rPr lang="hr-HR" dirty="0" err="1"/>
              <a:t>delatnosti</a:t>
            </a:r>
            <a:endParaRPr lang="hr-HR" dirty="0"/>
          </a:p>
        </p:txBody>
      </p:sp>
      <p:sp>
        <p:nvSpPr>
          <p:cNvPr id="3" name="Content Placeholder 2"/>
          <p:cNvSpPr>
            <a:spLocks noGrp="1"/>
          </p:cNvSpPr>
          <p:nvPr>
            <p:ph idx="1"/>
          </p:nvPr>
        </p:nvSpPr>
        <p:spPr>
          <a:xfrm>
            <a:off x="838200" y="2053087"/>
            <a:ext cx="10515600" cy="4123876"/>
          </a:xfrm>
        </p:spPr>
        <p:txBody>
          <a:bodyPr>
            <a:normAutofit fontScale="85000" lnSpcReduction="20000"/>
          </a:bodyPr>
          <a:lstStyle/>
          <a:p>
            <a:pPr algn="just"/>
            <a:r>
              <a:rPr lang="sr-Latn-RS" dirty="0"/>
              <a:t>Naručilac može zahtevati da je privredni subjekt upisan u odgovarajući registar privrednih subjekata, sudski registar, profesionalni registar ili drugi odgovarajući registar, ako se takav registar vodi u zemlji u kojoj privredni subjekt ima sedište</a:t>
            </a:r>
          </a:p>
          <a:p>
            <a:pPr algn="just"/>
            <a:r>
              <a:rPr lang="sr-Latn-RS" dirty="0"/>
              <a:t>Privredni subjekt unosi podatke o odgovarajućem registru, a ako je relevantna dokumentacija dostupna u elektronskom obliku i podatke o internet stranici, nadležnom telu ili telu koje je izdaje, sa preciznim upućivanjem na dokumentaciju, kako bi sam naručilac mogao sam preuzeti dokumentaciju ili izvršiti uvid</a:t>
            </a:r>
            <a:endParaRPr lang="hr-HR" dirty="0"/>
          </a:p>
          <a:p>
            <a:pPr algn="just"/>
            <a:r>
              <a:rPr lang="sr-Latn-RS" dirty="0"/>
              <a:t>U slučaju ugovora o javnoj nabavci usluga, naručilac može zahtevati  da privredni subjekt mora da poseduje određeno ovlašćenje, odnosno dozvolu nadležnog organa za obavljanje delatnosti koja je predmet javne nabavke ili da bude član određene organizacije da bi mogao da obavlja predmetnu delatnost. Ako je odgovor „Da“ – navodi se u čemu je reč i da li privredni subjekt ispunjava dati uslov</a:t>
            </a:r>
            <a:endParaRPr lang="hr-HR" dirty="0"/>
          </a:p>
          <a:p>
            <a:endParaRPr lang="hr-HR" dirty="0"/>
          </a:p>
        </p:txBody>
      </p:sp>
    </p:spTree>
    <p:extLst>
      <p:ext uri="{BB962C8B-B14F-4D97-AF65-F5344CB8AC3E}">
        <p14:creationId xmlns:p14="http://schemas.microsoft.com/office/powerpoint/2010/main" val="298999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sr-Latn-RS" dirty="0"/>
              <a:t>Poglavlje B: Finansijski i ekonomski kapacitet</a:t>
            </a:r>
            <a:endParaRPr lang="hr-HR" dirty="0"/>
          </a:p>
        </p:txBody>
      </p:sp>
      <p:sp>
        <p:nvSpPr>
          <p:cNvPr id="3" name="Content Placeholder 2"/>
          <p:cNvSpPr>
            <a:spLocks noGrp="1"/>
          </p:cNvSpPr>
          <p:nvPr>
            <p:ph idx="1"/>
          </p:nvPr>
        </p:nvSpPr>
        <p:spPr>
          <a:xfrm>
            <a:off x="838200" y="2018581"/>
            <a:ext cx="10515600" cy="4158382"/>
          </a:xfrm>
        </p:spPr>
        <p:txBody>
          <a:bodyPr/>
          <a:lstStyle/>
          <a:p>
            <a:pPr algn="just"/>
            <a:r>
              <a:rPr lang="hr-HR" dirty="0"/>
              <a:t>3 </a:t>
            </a:r>
            <a:r>
              <a:rPr lang="hr-HR" dirty="0" err="1"/>
              <a:t>kriterijuma</a:t>
            </a:r>
            <a:r>
              <a:rPr lang="hr-HR" dirty="0"/>
              <a:t> kojima se </a:t>
            </a:r>
            <a:r>
              <a:rPr lang="hr-HR" dirty="0" err="1"/>
              <a:t>obezbeđuje</a:t>
            </a:r>
            <a:r>
              <a:rPr lang="hr-HR" dirty="0"/>
              <a:t> da privredni subjekt ima </a:t>
            </a:r>
            <a:r>
              <a:rPr lang="hr-HR" dirty="0" err="1"/>
              <a:t>finansijske</a:t>
            </a:r>
            <a:r>
              <a:rPr lang="hr-HR" dirty="0"/>
              <a:t> i ekonomske kapacitete za izvršenje ugovora o javnoj nabavci</a:t>
            </a:r>
          </a:p>
          <a:p>
            <a:pPr marL="0" lvl="0" indent="0" algn="just">
              <a:buNone/>
            </a:pPr>
            <a:r>
              <a:rPr lang="sr-Latn-RS" dirty="0"/>
              <a:t>1) određeni minimalni godišnji prihod, uključujući određeni minimalni prihod u oblasti koja je obuhvaćena predmetom javne nabavke za period od najviše tri poslednje finansijske godine </a:t>
            </a:r>
            <a:endParaRPr lang="hr-HR" dirty="0"/>
          </a:p>
          <a:p>
            <a:pPr marL="0" lvl="0" indent="0" algn="just">
              <a:buNone/>
            </a:pPr>
            <a:r>
              <a:rPr lang="sr-Latn-RS" dirty="0"/>
              <a:t>2) određeni odnos imovine i obaveza ili drugi finansijski pokazatelj u vezi sa finansijskim izveštajima privrednih subjekata</a:t>
            </a:r>
            <a:endParaRPr lang="hr-HR" dirty="0"/>
          </a:p>
          <a:p>
            <a:pPr marL="0" lvl="0" indent="0" algn="just">
              <a:buNone/>
            </a:pPr>
            <a:r>
              <a:rPr lang="sr-Latn-RS" dirty="0"/>
              <a:t>3) odgovarajući nivo osiguranja od profesionalne odgovornosti</a:t>
            </a:r>
            <a:endParaRPr lang="hr-HR" dirty="0"/>
          </a:p>
          <a:p>
            <a:pPr algn="just"/>
            <a:endParaRPr lang="hr-HR" dirty="0"/>
          </a:p>
        </p:txBody>
      </p:sp>
    </p:spTree>
    <p:extLst>
      <p:ext uri="{BB962C8B-B14F-4D97-AF65-F5344CB8AC3E}">
        <p14:creationId xmlns:p14="http://schemas.microsoft.com/office/powerpoint/2010/main" val="223472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Pravni</a:t>
            </a:r>
            <a:r>
              <a:rPr lang="en-US" altLang="en-US" dirty="0"/>
              <a:t> </a:t>
            </a:r>
            <a:r>
              <a:rPr lang="hr-HR" altLang="en-US" dirty="0" err="1"/>
              <a:t>osnov</a:t>
            </a:r>
            <a:endParaRPr lang="en-US" altLang="en-US" dirty="0"/>
          </a:p>
        </p:txBody>
      </p:sp>
      <p:sp>
        <p:nvSpPr>
          <p:cNvPr id="3" name="Content Placeholder 2"/>
          <p:cNvSpPr>
            <a:spLocks noGrp="1"/>
          </p:cNvSpPr>
          <p:nvPr>
            <p:ph idx="1"/>
          </p:nvPr>
        </p:nvSpPr>
        <p:spPr>
          <a:xfrm>
            <a:off x="838200" y="1494503"/>
            <a:ext cx="10515600" cy="4682460"/>
          </a:xfrm>
        </p:spPr>
        <p:txBody>
          <a:bodyPr>
            <a:normAutofit/>
          </a:bodyPr>
          <a:lstStyle/>
          <a:p>
            <a:pPr algn="just"/>
            <a:r>
              <a:rPr lang="hr-HR" dirty="0"/>
              <a:t>Član 118. ZJN (nacrt)</a:t>
            </a:r>
          </a:p>
          <a:p>
            <a:pPr algn="just"/>
            <a:r>
              <a:rPr lang="sr-Cyrl-RS" dirty="0" err="1"/>
              <a:t>Privredni</a:t>
            </a:r>
            <a:r>
              <a:rPr lang="sr-Cyrl-RS" dirty="0"/>
              <a:t> subjekt u ponudi, odnosno prijavi dostavlja </a:t>
            </a:r>
            <a:r>
              <a:rPr lang="en-US" dirty="0" err="1"/>
              <a:t>izjav</a:t>
            </a:r>
            <a:r>
              <a:rPr lang="sr-Cyrl-RS" dirty="0"/>
              <a:t>u</a:t>
            </a:r>
            <a:r>
              <a:rPr lang="en-US" dirty="0"/>
              <a:t> o </a:t>
            </a:r>
            <a:r>
              <a:rPr lang="en-US" dirty="0" err="1"/>
              <a:t>ispunjenosti</a:t>
            </a:r>
            <a:r>
              <a:rPr lang="en-US" dirty="0"/>
              <a:t> </a:t>
            </a:r>
            <a:r>
              <a:rPr lang="en-US" dirty="0" err="1"/>
              <a:t>kriterijuma</a:t>
            </a:r>
            <a:r>
              <a:rPr lang="en-US" dirty="0"/>
              <a:t> </a:t>
            </a:r>
            <a:r>
              <a:rPr lang="en-US" dirty="0" err="1"/>
              <a:t>za</a:t>
            </a:r>
            <a:r>
              <a:rPr lang="en-US" dirty="0"/>
              <a:t> </a:t>
            </a:r>
            <a:r>
              <a:rPr lang="en-US" dirty="0" err="1"/>
              <a:t>kvalitativni</a:t>
            </a:r>
            <a:r>
              <a:rPr lang="en-US" dirty="0"/>
              <a:t> </a:t>
            </a:r>
            <a:r>
              <a:rPr lang="en-US" dirty="0" err="1"/>
              <a:t>izbor</a:t>
            </a:r>
            <a:r>
              <a:rPr lang="en-US" dirty="0"/>
              <a:t> </a:t>
            </a:r>
            <a:r>
              <a:rPr lang="en-US" dirty="0" err="1"/>
              <a:t>privrednog</a:t>
            </a:r>
            <a:r>
              <a:rPr lang="en-US" dirty="0"/>
              <a:t> </a:t>
            </a:r>
            <a:r>
              <a:rPr lang="en-US" dirty="0" err="1"/>
              <a:t>subjekta</a:t>
            </a:r>
            <a:r>
              <a:rPr lang="hr-HR" dirty="0"/>
              <a:t> </a:t>
            </a:r>
          </a:p>
          <a:p>
            <a:pPr marL="0" indent="0" algn="just">
              <a:buNone/>
            </a:pPr>
            <a:r>
              <a:rPr lang="hr-HR" dirty="0"/>
              <a:t>  </a:t>
            </a:r>
            <a:r>
              <a:rPr lang="en-US" dirty="0"/>
              <a:t>(</a:t>
            </a:r>
            <a:r>
              <a:rPr lang="hr-HR" dirty="0"/>
              <a:t>dalje: I</a:t>
            </a:r>
            <a:r>
              <a:rPr lang="en-US" dirty="0" err="1"/>
              <a:t>zjava</a:t>
            </a:r>
            <a:r>
              <a:rPr lang="en-US" dirty="0"/>
              <a:t> o </a:t>
            </a:r>
            <a:r>
              <a:rPr lang="en-US" dirty="0" err="1"/>
              <a:t>ispunjenosti</a:t>
            </a:r>
            <a:r>
              <a:rPr lang="en-US" dirty="0"/>
              <a:t> </a:t>
            </a:r>
            <a:r>
              <a:rPr lang="en-US" dirty="0" err="1"/>
              <a:t>kriterijuma</a:t>
            </a:r>
            <a:r>
              <a:rPr lang="en-US" dirty="0"/>
              <a:t>) </a:t>
            </a:r>
            <a:r>
              <a:rPr lang="sr-Cyrl-RS" dirty="0"/>
              <a:t>na standardnom obrascu</a:t>
            </a:r>
            <a:endParaRPr lang="en-US" altLang="en-US" dirty="0"/>
          </a:p>
          <a:p>
            <a:pPr algn="just"/>
            <a:r>
              <a:rPr lang="en-US" altLang="en-US" b="1" dirty="0" err="1"/>
              <a:t>Kancelarija</a:t>
            </a:r>
            <a:r>
              <a:rPr lang="en-US" altLang="en-US" b="1" dirty="0"/>
              <a:t> </a:t>
            </a:r>
            <a:r>
              <a:rPr lang="en-US" altLang="en-US" b="1" dirty="0" err="1"/>
              <a:t>za</a:t>
            </a:r>
            <a:r>
              <a:rPr lang="en-US" altLang="en-US" b="1" dirty="0"/>
              <a:t> </a:t>
            </a:r>
            <a:r>
              <a:rPr lang="en-US" altLang="en-US" b="1" dirty="0" err="1"/>
              <a:t>javne</a:t>
            </a:r>
            <a:r>
              <a:rPr lang="en-US" altLang="en-US" b="1" dirty="0"/>
              <a:t> </a:t>
            </a:r>
            <a:r>
              <a:rPr lang="en-US" altLang="en-US" b="1" dirty="0" err="1"/>
              <a:t>nabavke</a:t>
            </a:r>
            <a:r>
              <a:rPr lang="en-US" altLang="en-US" b="1" dirty="0"/>
              <a:t> </a:t>
            </a:r>
            <a:r>
              <a:rPr lang="en-US" altLang="en-US" b="1" dirty="0" err="1"/>
              <a:t>uređuje</a:t>
            </a:r>
            <a:r>
              <a:rPr lang="en-US" altLang="en-US" b="1" dirty="0"/>
              <a:t> </a:t>
            </a:r>
            <a:r>
              <a:rPr lang="en-US" altLang="en-US" b="1" dirty="0" err="1"/>
              <a:t>sadržinu</a:t>
            </a:r>
            <a:r>
              <a:rPr lang="hr-HR" altLang="en-US" b="1" dirty="0"/>
              <a:t> standardnog obrasca </a:t>
            </a:r>
          </a:p>
          <a:p>
            <a:pPr algn="just"/>
            <a:r>
              <a:rPr lang="hr-HR" altLang="en-US" dirty="0"/>
              <a:t>Sadržaj mora biti u skladu sa evropskim jedinstvenim dokumentom o nabavci koji uređuje Europska komisija – </a:t>
            </a:r>
            <a:r>
              <a:rPr lang="hr-HR" altLang="en-US" dirty="0">
                <a:hlinkClick r:id="rId2"/>
              </a:rPr>
              <a:t>Provedbena uredba Komisije (EU) 2016/7 od 5. januara 2016. o utvrđivanju standardnog obrasca za europski jedinstveni dokument o nabavci</a:t>
            </a:r>
            <a:endParaRPr lang="hr-HR" altLang="en-US" dirty="0"/>
          </a:p>
          <a:p>
            <a:pPr algn="just"/>
            <a:r>
              <a:rPr lang="hr-HR" altLang="en-US" dirty="0"/>
              <a:t>Obrazac se objavljuje na Portalu javnih nabavki</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86358" cy="1325563"/>
          </a:xfrm>
          <a:solidFill>
            <a:schemeClr val="accent2">
              <a:lumMod val="75000"/>
            </a:schemeClr>
          </a:solidFill>
        </p:spPr>
        <p:txBody>
          <a:bodyPr/>
          <a:lstStyle/>
          <a:p>
            <a:r>
              <a:rPr lang="sr-Latn-RS" dirty="0"/>
              <a:t>Poglavlje B: Finansijski i ekonomski kapacitet</a:t>
            </a:r>
            <a:endParaRPr lang="hr-HR" dirty="0"/>
          </a:p>
        </p:txBody>
      </p:sp>
      <p:pic>
        <p:nvPicPr>
          <p:cNvPr id="6" name="Content Placeholder 5"/>
          <p:cNvPicPr>
            <a:picLocks noGrp="1" noChangeAspect="1"/>
          </p:cNvPicPr>
          <p:nvPr>
            <p:ph idx="1"/>
          </p:nvPr>
        </p:nvPicPr>
        <p:blipFill rotWithShape="1">
          <a:blip r:embed="rId2"/>
          <a:srcRect l="27128" t="16726" r="26411" b="3182"/>
          <a:stretch/>
        </p:blipFill>
        <p:spPr>
          <a:xfrm>
            <a:off x="483080" y="1466492"/>
            <a:ext cx="5020572" cy="4520240"/>
          </a:xfrm>
          <a:prstGeom prst="rect">
            <a:avLst/>
          </a:prstGeom>
        </p:spPr>
      </p:pic>
      <p:pic>
        <p:nvPicPr>
          <p:cNvPr id="7" name="Picture 6"/>
          <p:cNvPicPr>
            <a:picLocks noChangeAspect="1"/>
          </p:cNvPicPr>
          <p:nvPr/>
        </p:nvPicPr>
        <p:blipFill rotWithShape="1">
          <a:blip r:embed="rId3"/>
          <a:srcRect l="27028" t="26328" r="27547" b="5330"/>
          <a:stretch/>
        </p:blipFill>
        <p:spPr>
          <a:xfrm>
            <a:off x="5397257" y="1466492"/>
            <a:ext cx="6127633" cy="4605904"/>
          </a:xfrm>
          <a:prstGeom prst="rect">
            <a:avLst/>
          </a:prstGeom>
        </p:spPr>
      </p:pic>
      <p:sp>
        <p:nvSpPr>
          <p:cNvPr id="8" name="Oblačić za govor: pravokutnik 64"/>
          <p:cNvSpPr>
            <a:spLocks noChangeArrowheads="1"/>
          </p:cNvSpPr>
          <p:nvPr/>
        </p:nvSpPr>
        <p:spPr bwMode="auto">
          <a:xfrm>
            <a:off x="9195758" y="4641011"/>
            <a:ext cx="1673525" cy="534839"/>
          </a:xfrm>
          <a:prstGeom prst="wedgeRectCallout">
            <a:avLst>
              <a:gd name="adj1" fmla="val -88421"/>
              <a:gd name="adj2" fmla="val 41450"/>
            </a:avLst>
          </a:prstGeom>
          <a:noFill/>
          <a:ln w="254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ct val="107000"/>
              </a:lnSpc>
              <a:spcAft>
                <a:spcPts val="800"/>
              </a:spcAft>
            </a:pPr>
            <a:r>
              <a:rPr lang="hr-HR"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Neki drugi kapaciteti koji nisu </a:t>
            </a:r>
            <a:r>
              <a:rPr lang="hr-HR" sz="11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definisani</a:t>
            </a:r>
            <a:r>
              <a:rPr lang="hr-HR"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Izjavom </a:t>
            </a:r>
            <a:endParaRPr lang="hr-H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91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sr-Latn-RS" dirty="0"/>
              <a:t>Poglavlje C: Tehnički i stručni kapacitet</a:t>
            </a:r>
            <a:endParaRPr lang="hr-HR" dirty="0"/>
          </a:p>
        </p:txBody>
      </p:sp>
      <p:sp>
        <p:nvSpPr>
          <p:cNvPr id="3" name="Content Placeholder 2"/>
          <p:cNvSpPr>
            <a:spLocks noGrp="1"/>
          </p:cNvSpPr>
          <p:nvPr>
            <p:ph idx="1"/>
          </p:nvPr>
        </p:nvSpPr>
        <p:spPr/>
        <p:txBody>
          <a:bodyPr>
            <a:normAutofit fontScale="85000" lnSpcReduction="10000"/>
          </a:bodyPr>
          <a:lstStyle/>
          <a:p>
            <a:pPr algn="just"/>
            <a:r>
              <a:rPr lang="hr-HR" dirty="0"/>
              <a:t>U ovom </a:t>
            </a:r>
            <a:r>
              <a:rPr lang="hr-HR" dirty="0" err="1"/>
              <a:t>delu</a:t>
            </a:r>
            <a:r>
              <a:rPr lang="hr-HR" dirty="0"/>
              <a:t> treba obratiti pažnju da li se javna nabavka odnosi na ugovore o javnoj </a:t>
            </a:r>
            <a:r>
              <a:rPr lang="hr-HR" dirty="0" smtClean="0"/>
              <a:t>nabavci </a:t>
            </a:r>
            <a:r>
              <a:rPr lang="hr-HR" dirty="0"/>
              <a:t>radova, dobara ili usluga </a:t>
            </a:r>
          </a:p>
          <a:p>
            <a:pPr algn="just"/>
            <a:r>
              <a:rPr lang="sr-Latn-RS" dirty="0"/>
              <a:t>Privredni subjekt daje reference o izvedenim radovima u određenom periodu, sa detaljnim podacima o radovima. Ako je relevantna dokumentacija o zadovoljavajućem izvođenju i ishodu najvažnijih radova dostupna u elektronskom obliku, potrebno je da privredni subjekt navede internet stranicu, nadležno telo ili telo koje je izdaje i da precizno uputi na dokumentaciju</a:t>
            </a:r>
            <a:endParaRPr lang="hr-HR" dirty="0"/>
          </a:p>
          <a:p>
            <a:pPr algn="just"/>
            <a:r>
              <a:rPr lang="sr-Latn-RS" dirty="0"/>
              <a:t>Privredni subjekt daje reference koja je dobra isporučio. Privredni subjekt treba da popuni sve podatke: najpre navodi broj godina – na koji se period odnosi, a pri sastavljanju spiska dobara navodi opis, iznose, datume i korisnike, bilo javne ili privatne</a:t>
            </a:r>
            <a:endParaRPr lang="hr-HR" dirty="0"/>
          </a:p>
          <a:p>
            <a:pPr algn="just"/>
            <a:r>
              <a:rPr lang="sr-Latn-RS" dirty="0"/>
              <a:t>Privredni subjekt iste podatke kao za dobra unosi i za ugovore o javnoj nabavci usluga</a:t>
            </a:r>
            <a:endParaRPr lang="hr-HR" dirty="0"/>
          </a:p>
        </p:txBody>
      </p:sp>
    </p:spTree>
    <p:extLst>
      <p:ext uri="{BB962C8B-B14F-4D97-AF65-F5344CB8AC3E}">
        <p14:creationId xmlns:p14="http://schemas.microsoft.com/office/powerpoint/2010/main" val="778969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just"/>
            <a:r>
              <a:rPr lang="sr-Latn-RS" dirty="0"/>
              <a:t>Poglavlje C: Tehnički i stručni kapacitet</a:t>
            </a:r>
            <a:endParaRPr lang="hr-HR" dirty="0"/>
          </a:p>
        </p:txBody>
      </p:sp>
      <p:sp>
        <p:nvSpPr>
          <p:cNvPr id="3" name="Content Placeholder 2"/>
          <p:cNvSpPr>
            <a:spLocks noGrp="1"/>
          </p:cNvSpPr>
          <p:nvPr>
            <p:ph idx="1"/>
          </p:nvPr>
        </p:nvSpPr>
        <p:spPr/>
        <p:txBody>
          <a:bodyPr/>
          <a:lstStyle/>
          <a:p>
            <a:pPr algn="just"/>
            <a:r>
              <a:rPr lang="sr-Latn-RS" dirty="0"/>
              <a:t>Privredni subjekt popunjava sve tražene podatke o tehničkim licima ili tehničkim telima, a posebno onima odgovorna za kontrolu kvaliteta, odnosno za izvođenje radova. Privredni subjekt navodi sve stručnjake, bez obzira da li su direktno zaposleni ili pripadaju privrednom subjektu</a:t>
            </a:r>
          </a:p>
          <a:p>
            <a:pPr algn="just"/>
            <a:r>
              <a:rPr lang="sr-Latn-RS" dirty="0"/>
              <a:t>U slučaju da se privredni subjekt oslanja na kapacitete drugog subjekta, za tehnička lica ili tehnička tela koji ne pripadaju direktno privrednom subjektu je </a:t>
            </a:r>
            <a:r>
              <a:rPr lang="sr-Latn-RS" b="1" dirty="0"/>
              <a:t>potrebno dostaviti zaseban obrazac Izjave</a:t>
            </a:r>
          </a:p>
          <a:p>
            <a:pPr algn="just"/>
            <a:r>
              <a:rPr lang="sr-Latn-RS" dirty="0"/>
              <a:t>Nadalje se unose podaci o tehničkim sredstvima i merama za obezbeđivanje kvaliteta i sredstva za proučavanje i istraživanje itd.</a:t>
            </a:r>
            <a:endParaRPr lang="hr-HR" dirty="0"/>
          </a:p>
          <a:p>
            <a:endParaRPr lang="hr-HR" dirty="0"/>
          </a:p>
        </p:txBody>
      </p:sp>
    </p:spTree>
    <p:extLst>
      <p:ext uri="{BB962C8B-B14F-4D97-AF65-F5344CB8AC3E}">
        <p14:creationId xmlns:p14="http://schemas.microsoft.com/office/powerpoint/2010/main" val="46470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just"/>
            <a:r>
              <a:rPr lang="sr-Latn-RS" dirty="0"/>
              <a:t>Poglavlje C: Tehnički i stručni kapacitet</a:t>
            </a:r>
            <a:endParaRPr lang="hr-HR" dirty="0"/>
          </a:p>
        </p:txBody>
      </p:sp>
      <p:sp>
        <p:nvSpPr>
          <p:cNvPr id="3" name="Content Placeholder 2"/>
          <p:cNvSpPr>
            <a:spLocks noGrp="1"/>
          </p:cNvSpPr>
          <p:nvPr>
            <p:ph idx="1"/>
          </p:nvPr>
        </p:nvSpPr>
        <p:spPr>
          <a:xfrm>
            <a:off x="838200" y="1690688"/>
            <a:ext cx="10515600" cy="4813989"/>
          </a:xfrm>
        </p:spPr>
        <p:txBody>
          <a:bodyPr>
            <a:normAutofit fontScale="70000" lnSpcReduction="20000"/>
          </a:bodyPr>
          <a:lstStyle/>
          <a:p>
            <a:pPr algn="just"/>
            <a:r>
              <a:rPr lang="sr-Latn-RS" dirty="0"/>
              <a:t>Podaci o dobrima i uslugama koji se isporučuju a koji su složene prirode ili su neophodni za određenu svrhu. U tom smislu, privredni subjekt potvrđuje da će prihvatiti kontrolu kvaliteta u pogledu proizvodnih ili tehničkih kapaciteta privrednog subjekta i, po potrebi, sredstava za proučavanje i istraživanje kojima raspolaže i mera za kontrolu kvaliteta koje će primenjivati, </a:t>
            </a:r>
          </a:p>
          <a:p>
            <a:pPr algn="just"/>
            <a:r>
              <a:rPr lang="sr-Latn-RS" dirty="0"/>
              <a:t>Podaci o tome da li </a:t>
            </a:r>
            <a:r>
              <a:rPr lang="sr-Latn-RS" dirty="0" err="1"/>
              <a:t>pružalac</a:t>
            </a:r>
            <a:r>
              <a:rPr lang="sr-Latn-RS" dirty="0"/>
              <a:t> usluga ili sam izvođač ili njegovo rukovodeće osoblje poseduje obrazovne i stručne kvalifikacije u zavisnosti od zahteva navedenih u odgovarajućem obaveštenju ili konkursnoj dokumentaciji.</a:t>
            </a:r>
            <a:endParaRPr lang="hr-HR" dirty="0"/>
          </a:p>
          <a:p>
            <a:pPr algn="just"/>
            <a:r>
              <a:rPr lang="sr-Latn-RS" dirty="0"/>
              <a:t>Podaci o merama upravljanja zaštitom životne sredine prilikom izvršenja ugovora</a:t>
            </a:r>
            <a:endParaRPr lang="hr-HR" dirty="0"/>
          </a:p>
          <a:p>
            <a:pPr algn="just"/>
            <a:r>
              <a:rPr lang="sr-Latn-RS" dirty="0"/>
              <a:t>Podaci o prosečnom godišnjem broju zaposlenih u privrednom subjektu i broj rukovodećeg osoblja</a:t>
            </a:r>
            <a:endParaRPr lang="hr-HR" dirty="0"/>
          </a:p>
          <a:p>
            <a:pPr algn="just"/>
            <a:r>
              <a:rPr lang="sr-Latn-RS" dirty="0"/>
              <a:t>Podaci o alatima, pogonskoj ili tehničkoj opremi koja će privrednom subjektu biti na raspolaganju za izvršenje ugovora</a:t>
            </a:r>
            <a:endParaRPr lang="hr-HR" dirty="0"/>
          </a:p>
          <a:p>
            <a:pPr algn="just"/>
            <a:r>
              <a:rPr lang="sr-Latn-RS" dirty="0"/>
              <a:t>Podaci o tome da li privredni subjekt namerava da </a:t>
            </a:r>
            <a:r>
              <a:rPr lang="sr-Latn-RS" dirty="0" err="1"/>
              <a:t>podugovori</a:t>
            </a:r>
            <a:r>
              <a:rPr lang="sr-Latn-RS" dirty="0"/>
              <a:t> deo (tj. procenat) ugovora, te će navesti koji deo (tj. procenat) ugovora namerava da </a:t>
            </a:r>
            <a:r>
              <a:rPr lang="sr-Latn-RS" dirty="0" err="1"/>
              <a:t>podugovori</a:t>
            </a:r>
            <a:endParaRPr lang="sr-Latn-RS" dirty="0"/>
          </a:p>
          <a:p>
            <a:pPr algn="just"/>
            <a:r>
              <a:rPr lang="sr-Latn-RS" dirty="0"/>
              <a:t>Dostava uzoraka, opisa ili fotografija proizvoda uz koje ne moraju biti priložene potvrde verodostojnosti  - ili ako je traženo da se dostave potvrde verodostojnosti, podatke o njezinom obliku te da precizno uputi na dokumentaciju</a:t>
            </a:r>
            <a:endParaRPr lang="hr-HR" dirty="0"/>
          </a:p>
          <a:p>
            <a:pPr algn="just"/>
            <a:endParaRPr lang="sr-Latn-RS" dirty="0"/>
          </a:p>
          <a:p>
            <a:pPr algn="just"/>
            <a:endParaRPr lang="hr-HR" dirty="0"/>
          </a:p>
        </p:txBody>
      </p:sp>
    </p:spTree>
    <p:extLst>
      <p:ext uri="{BB962C8B-B14F-4D97-AF65-F5344CB8AC3E}">
        <p14:creationId xmlns:p14="http://schemas.microsoft.com/office/powerpoint/2010/main" val="230705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pPr algn="just"/>
            <a:r>
              <a:rPr lang="sr-Latn-RS" dirty="0"/>
              <a:t>DEO V: Smanjenje broja kvalifikovanih kandidata </a:t>
            </a:r>
            <a:endParaRPr lang="hr-HR" dirty="0"/>
          </a:p>
        </p:txBody>
      </p:sp>
      <p:sp>
        <p:nvSpPr>
          <p:cNvPr id="3" name="Content Placeholder 2"/>
          <p:cNvSpPr>
            <a:spLocks noGrp="1"/>
          </p:cNvSpPr>
          <p:nvPr>
            <p:ph idx="1"/>
          </p:nvPr>
        </p:nvSpPr>
        <p:spPr/>
        <p:txBody>
          <a:bodyPr>
            <a:normAutofit lnSpcReduction="10000"/>
          </a:bodyPr>
          <a:lstStyle/>
          <a:p>
            <a:pPr algn="just"/>
            <a:r>
              <a:rPr lang="sr-Latn-RS" dirty="0"/>
              <a:t>Smanjenje broja kvalifikovanih kandidata se primenjuje isključivo za restriktivni postupak, konkurentni postupak sa pregovaranjem, pregovarački postupak sa objavljivanjem javnog poziva, konkurentni dijalog i partnerstvo za inovacije</a:t>
            </a:r>
          </a:p>
          <a:p>
            <a:pPr algn="just"/>
            <a:r>
              <a:rPr lang="sr-Latn-RS" dirty="0"/>
              <a:t>Popunjava se samo u slučaju da je naručilac u dokumentaciji o nabavci utvrdio</a:t>
            </a:r>
            <a:r>
              <a:rPr lang="sr-Latn-RS" b="1" dirty="0"/>
              <a:t> </a:t>
            </a:r>
            <a:r>
              <a:rPr lang="sr-Latn-RS" dirty="0"/>
              <a:t>objektivne i </a:t>
            </a:r>
            <a:r>
              <a:rPr lang="sr-Latn-RS" dirty="0" err="1"/>
              <a:t>nediskriminatorske</a:t>
            </a:r>
            <a:r>
              <a:rPr lang="sr-Latn-RS" dirty="0"/>
              <a:t> kriterijume ili pravila koja se moraju primeniti kako bi se smanjio broj kandidata koji će biti pozvani da podnesu ponudu ili da učestvuju u dijalogu</a:t>
            </a:r>
          </a:p>
          <a:p>
            <a:pPr algn="just"/>
            <a:r>
              <a:rPr lang="sr-Latn-RS" dirty="0"/>
              <a:t>Privredni subjekt popunjava podatke na koji način ispunjava objektivne i </a:t>
            </a:r>
            <a:r>
              <a:rPr lang="sr-Latn-RS" dirty="0" err="1"/>
              <a:t>nediskriminatorske</a:t>
            </a:r>
            <a:r>
              <a:rPr lang="sr-Latn-RS" dirty="0"/>
              <a:t> kriterijume/pravila – dokazuje ih potvrdama, u kojem obliku i detaljnije upute na tu dokumentaciju</a:t>
            </a:r>
            <a:endParaRPr lang="hr-HR" dirty="0"/>
          </a:p>
          <a:p>
            <a:pPr algn="just"/>
            <a:endParaRPr lang="hr-HR" dirty="0"/>
          </a:p>
        </p:txBody>
      </p:sp>
    </p:spTree>
    <p:extLst>
      <p:ext uri="{BB962C8B-B14F-4D97-AF65-F5344CB8AC3E}">
        <p14:creationId xmlns:p14="http://schemas.microsoft.com/office/powerpoint/2010/main" val="117208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pPr algn="just"/>
            <a:r>
              <a:rPr lang="sr-Latn-RS" dirty="0"/>
              <a:t>DEO V: Smanjenje broja kvalifikovanih kandidata </a:t>
            </a:r>
            <a:endParaRPr lang="hr-HR" dirty="0"/>
          </a:p>
        </p:txBody>
      </p:sp>
      <p:pic>
        <p:nvPicPr>
          <p:cNvPr id="4" name="Content Placeholder 3"/>
          <p:cNvPicPr>
            <a:picLocks noGrp="1" noChangeAspect="1"/>
          </p:cNvPicPr>
          <p:nvPr>
            <p:ph idx="1"/>
          </p:nvPr>
        </p:nvPicPr>
        <p:blipFill rotWithShape="1">
          <a:blip r:embed="rId2"/>
          <a:srcRect l="23339" t="26556" r="24260" b="3977"/>
          <a:stretch/>
        </p:blipFill>
        <p:spPr>
          <a:xfrm>
            <a:off x="1673525" y="1897811"/>
            <a:ext cx="8246852" cy="4106174"/>
          </a:xfrm>
          <a:prstGeom prst="rect">
            <a:avLst/>
          </a:prstGeom>
        </p:spPr>
      </p:pic>
    </p:spTree>
    <p:extLst>
      <p:ext uri="{BB962C8B-B14F-4D97-AF65-F5344CB8AC3E}">
        <p14:creationId xmlns:p14="http://schemas.microsoft.com/office/powerpoint/2010/main" val="3720213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99FF"/>
          </a:solidFill>
        </p:spPr>
        <p:txBody>
          <a:bodyPr/>
          <a:lstStyle/>
          <a:p>
            <a:r>
              <a:rPr lang="sr-Latn-RS" dirty="0"/>
              <a:t>DEO VI: Završne izjave </a:t>
            </a:r>
            <a:endParaRPr lang="hr-HR" dirty="0"/>
          </a:p>
        </p:txBody>
      </p:sp>
      <p:sp>
        <p:nvSpPr>
          <p:cNvPr id="3" name="Content Placeholder 2"/>
          <p:cNvSpPr>
            <a:spLocks noGrp="1"/>
          </p:cNvSpPr>
          <p:nvPr>
            <p:ph idx="1"/>
          </p:nvPr>
        </p:nvSpPr>
        <p:spPr/>
        <p:txBody>
          <a:bodyPr/>
          <a:lstStyle/>
          <a:p>
            <a:pPr marL="0" indent="0">
              <a:buNone/>
            </a:pPr>
            <a:endParaRPr lang="sr-Latn-RS" dirty="0"/>
          </a:p>
          <a:p>
            <a:pPr marL="0" indent="0">
              <a:buNone/>
            </a:pPr>
            <a:r>
              <a:rPr lang="sr-Latn-RS" dirty="0" smtClean="0"/>
              <a:t>Poslednji </a:t>
            </a:r>
            <a:r>
              <a:rPr lang="sr-Latn-RS" dirty="0"/>
              <a:t>deo Izjave predstavljaju završne izjave privrednog subjekta: </a:t>
            </a:r>
          </a:p>
          <a:p>
            <a:r>
              <a:rPr lang="sr-Latn-RS" dirty="0"/>
              <a:t>kojom on izjavljuje da su podaci tačni i istiniti, </a:t>
            </a:r>
          </a:p>
          <a:p>
            <a:r>
              <a:rPr lang="sr-Latn-RS" dirty="0"/>
              <a:t>da je u potpunosti svestan posledica lažnog prikazivanja činjenica, </a:t>
            </a:r>
          </a:p>
          <a:p>
            <a:r>
              <a:rPr lang="sr-Latn-RS" dirty="0"/>
              <a:t>kao i da će na zahtev dostaviti potvrde i druge oblike dokazne dokumentacije u svrhu provere od strane naručioca.</a:t>
            </a:r>
            <a:endParaRPr lang="hr-HR" dirty="0"/>
          </a:p>
          <a:p>
            <a:endParaRPr lang="hr-HR" dirty="0"/>
          </a:p>
        </p:txBody>
      </p:sp>
    </p:spTree>
    <p:extLst>
      <p:ext uri="{BB962C8B-B14F-4D97-AF65-F5344CB8AC3E}">
        <p14:creationId xmlns:p14="http://schemas.microsoft.com/office/powerpoint/2010/main" val="3831438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99FF"/>
          </a:solidFill>
        </p:spPr>
        <p:txBody>
          <a:bodyPr/>
          <a:lstStyle/>
          <a:p>
            <a:r>
              <a:rPr lang="sr-Latn-RS" dirty="0"/>
              <a:t>DEO VI: Završne izjave </a:t>
            </a:r>
            <a:endParaRPr lang="hr-HR" dirty="0"/>
          </a:p>
        </p:txBody>
      </p:sp>
      <p:pic>
        <p:nvPicPr>
          <p:cNvPr id="4" name="Content Placeholder 3"/>
          <p:cNvPicPr>
            <a:picLocks noGrp="1" noChangeAspect="1"/>
          </p:cNvPicPr>
          <p:nvPr>
            <p:ph idx="1"/>
          </p:nvPr>
        </p:nvPicPr>
        <p:blipFill rotWithShape="1">
          <a:blip r:embed="rId2"/>
          <a:srcRect l="20896" t="25284" r="23444" b="7678"/>
          <a:stretch/>
        </p:blipFill>
        <p:spPr>
          <a:xfrm>
            <a:off x="2182484" y="1690688"/>
            <a:ext cx="7159923" cy="4417174"/>
          </a:xfrm>
          <a:prstGeom prst="rect">
            <a:avLst/>
          </a:prstGeom>
        </p:spPr>
      </p:pic>
      <p:sp>
        <p:nvSpPr>
          <p:cNvPr id="5" name="Oblačić za govor: pravokutnik 64"/>
          <p:cNvSpPr>
            <a:spLocks noChangeArrowheads="1"/>
          </p:cNvSpPr>
          <p:nvPr/>
        </p:nvSpPr>
        <p:spPr bwMode="auto">
          <a:xfrm>
            <a:off x="5607170" y="4951565"/>
            <a:ext cx="690113" cy="655608"/>
          </a:xfrm>
          <a:prstGeom prst="wedgeRectCallout">
            <a:avLst>
              <a:gd name="adj1" fmla="val -109272"/>
              <a:gd name="adj2" fmla="val 4608"/>
            </a:avLst>
          </a:prstGeom>
          <a:noFill/>
          <a:ln w="254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ct val="107000"/>
              </a:lnSpc>
              <a:spcAft>
                <a:spcPts val="800"/>
              </a:spcAft>
            </a:pPr>
            <a:r>
              <a:rPr lang="hr-HR"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POTPIS </a:t>
            </a:r>
            <a:endParaRPr lang="hr-H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67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Šta </a:t>
            </a:r>
            <a:r>
              <a:rPr lang="hr-HR" dirty="0"/>
              <a:t>nakon izjave? </a:t>
            </a:r>
          </a:p>
        </p:txBody>
      </p:sp>
      <p:sp>
        <p:nvSpPr>
          <p:cNvPr id="3" name="Content Placeholder 2"/>
          <p:cNvSpPr>
            <a:spLocks noGrp="1"/>
          </p:cNvSpPr>
          <p:nvPr>
            <p:ph idx="1"/>
          </p:nvPr>
        </p:nvSpPr>
        <p:spPr>
          <a:xfrm>
            <a:off x="838200" y="1500997"/>
            <a:ext cx="10515600" cy="4675966"/>
          </a:xfrm>
        </p:spPr>
        <p:txBody>
          <a:bodyPr>
            <a:normAutofit lnSpcReduction="10000"/>
          </a:bodyPr>
          <a:lstStyle/>
          <a:p>
            <a:pPr algn="just"/>
            <a:r>
              <a:rPr lang="sr-Latn-RS" dirty="0"/>
              <a:t>Izjava o ispunjenosti kriterijuma služi kao preliminarni dokaz u postupku javne nabavke, u njoj privredni subjekt navodi izdavaoce dokaza o ispunjenosti kriterijuma za kvalitativni izbor privrednog subjekta i izjavljuje da će </a:t>
            </a:r>
            <a:r>
              <a:rPr lang="sr-Latn-RS" b="1" dirty="0"/>
              <a:t>na zahtev i bez odlaganja, moći naručiocu da dostavi te dokaze</a:t>
            </a:r>
            <a:endParaRPr lang="hr-HR" b="1" dirty="0"/>
          </a:p>
          <a:p>
            <a:pPr algn="just"/>
            <a:r>
              <a:rPr lang="sr-Latn-RS" dirty="0"/>
              <a:t>Naručilac je dužan da pre donošenja odluke zahteva od ponuđača koji je dostavio ekonomski najpovoljniju ponudu da u primerenom roku, (ne kraće od 5 radnih dana), dostavi dokaze o ispunjenosti kriterijuma za kvalitativni izbor, u </a:t>
            </a:r>
            <a:r>
              <a:rPr lang="sr-Latn-RS" dirty="0" err="1"/>
              <a:t>neoverenim</a:t>
            </a:r>
            <a:r>
              <a:rPr lang="sr-Latn-RS" dirty="0"/>
              <a:t> kopijama, izuzev u slučaju javne nabavke čija je procenjena vrednost jednaka ili niža od 5.000.000,00 dinara, kada naručilac može, ali nije obavezan da zahteva pomenute dokaze</a:t>
            </a:r>
            <a:endParaRPr lang="hr-HR" dirty="0"/>
          </a:p>
        </p:txBody>
      </p:sp>
    </p:spTree>
    <p:extLst>
      <p:ext uri="{BB962C8B-B14F-4D97-AF65-F5344CB8AC3E}">
        <p14:creationId xmlns:p14="http://schemas.microsoft.com/office/powerpoint/2010/main" val="996719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Šta </a:t>
            </a:r>
            <a:r>
              <a:rPr lang="hr-HR" dirty="0"/>
              <a:t>nakon izjave? </a:t>
            </a:r>
          </a:p>
        </p:txBody>
      </p:sp>
      <p:sp>
        <p:nvSpPr>
          <p:cNvPr id="3" name="Content Placeholder 2"/>
          <p:cNvSpPr>
            <a:spLocks noGrp="1"/>
          </p:cNvSpPr>
          <p:nvPr>
            <p:ph idx="1"/>
          </p:nvPr>
        </p:nvSpPr>
        <p:spPr>
          <a:xfrm>
            <a:off x="838200" y="1604333"/>
            <a:ext cx="10515600" cy="4727455"/>
          </a:xfrm>
        </p:spPr>
        <p:txBody>
          <a:bodyPr>
            <a:normAutofit fontScale="85000" lnSpcReduction="20000"/>
          </a:bodyPr>
          <a:lstStyle/>
          <a:p>
            <a:pPr algn="just"/>
            <a:r>
              <a:rPr lang="sr-Latn-RS" dirty="0"/>
              <a:t>Naručilac ne mora da zahteva od ponuđača i kandidata da dostave dokaze o ispunjenosti kriterijuma za kvalitativni izbor privrednog subjekta, ako na osnovu podataka koje je provredni subjekt naveo u izjavi može da pribavi dokaze, odnosno izvrši uvid u dokaze o ispunjenosti kriterijuma za kvalitativni izbor privrednog subjekta ili ako naručilac već poseduje važeće relevantne dokaze</a:t>
            </a:r>
            <a:endParaRPr lang="hr-HR" dirty="0"/>
          </a:p>
          <a:p>
            <a:pPr algn="just"/>
            <a:r>
              <a:rPr lang="sr-Latn-RS" dirty="0"/>
              <a:t>Naručilac može, bez obzira na procenjenu vrednost javne nabavke, da zatraži od ponuđača i kandidata u bilo kojem momentu tokom postupka javne nabavke da dostave sve dokaze ili deo dokaza o ispunjenosti kriterijuma za kvalitativni izbor privrednog subjekta radi provere podataka navedenih u izjavi o ispunjenosti kriterijuma</a:t>
            </a:r>
            <a:endParaRPr lang="hr-HR" dirty="0"/>
          </a:p>
          <a:p>
            <a:pPr algn="just"/>
            <a:r>
              <a:rPr lang="sr-Latn-RS" dirty="0"/>
              <a:t>Naručilac takođe može da pozove ponuđače ili kandidate da dopune ili pojasne dokaze o ispunjenosti kriterijuma za kvalitativni izbor privrednog subjekta. U tom smislu, naručilac može da zahteva od ponuđača dodatna objašnjenja koja će mu pomoći pri pregledu, vrednovanju i upoređivanju ponuda ili prijava, može da proveri kod ponuđača, odnosno njegovog podizvođača ili da zahteva da dostavi neophodne informacije ili dodatnu dokumentaciju, ako su podaci ili dokumentacija, koju je ponuđač, odnosno kandidat dostavio nepotpuni ili nejasni</a:t>
            </a:r>
            <a:endParaRPr lang="hr-HR" dirty="0"/>
          </a:p>
          <a:p>
            <a:endParaRPr lang="hr-HR" dirty="0"/>
          </a:p>
        </p:txBody>
      </p:sp>
    </p:spTree>
    <p:extLst>
      <p:ext uri="{BB962C8B-B14F-4D97-AF65-F5344CB8AC3E}">
        <p14:creationId xmlns:p14="http://schemas.microsoft.com/office/powerpoint/2010/main" val="336956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Svrha uvođenja obrasca</a:t>
            </a:r>
          </a:p>
        </p:txBody>
      </p:sp>
      <p:sp>
        <p:nvSpPr>
          <p:cNvPr id="3" name="Content Placeholder 2"/>
          <p:cNvSpPr>
            <a:spLocks noGrp="1"/>
          </p:cNvSpPr>
          <p:nvPr>
            <p:ph idx="1"/>
          </p:nvPr>
        </p:nvSpPr>
        <p:spPr/>
        <p:txBody>
          <a:bodyPr>
            <a:normAutofit/>
          </a:bodyPr>
          <a:lstStyle/>
          <a:p>
            <a:pPr algn="just"/>
            <a:r>
              <a:rPr lang="hr-HR" dirty="0"/>
              <a:t>Način dokazivanja </a:t>
            </a:r>
            <a:r>
              <a:rPr lang="hr-HR" dirty="0" err="1"/>
              <a:t>kriterijuma</a:t>
            </a:r>
            <a:r>
              <a:rPr lang="hr-HR" dirty="0"/>
              <a:t> za kvalitativni izbor privrednog subjekta</a:t>
            </a:r>
          </a:p>
          <a:p>
            <a:pPr algn="just"/>
            <a:r>
              <a:rPr lang="hr-HR" dirty="0"/>
              <a:t>Služi kao preliminarni dokaz u postupku javne nabavke</a:t>
            </a:r>
          </a:p>
          <a:p>
            <a:pPr algn="just"/>
            <a:r>
              <a:rPr lang="hr-HR" dirty="0"/>
              <a:t>Privredni subjekt potvrđuje da:</a:t>
            </a:r>
          </a:p>
          <a:p>
            <a:pPr marL="514350" indent="-514350" algn="just">
              <a:buFont typeface="+mj-lt"/>
              <a:buAutoNum type="arabicPeriod"/>
            </a:pPr>
            <a:r>
              <a:rPr lang="hr-HR" b="1" dirty="0"/>
              <a:t>ne postoje osnovi za isključenje</a:t>
            </a:r>
            <a:endParaRPr lang="hr-HR" dirty="0"/>
          </a:p>
          <a:p>
            <a:pPr marL="514350" indent="-514350" algn="just">
              <a:buFont typeface="+mj-lt"/>
              <a:buAutoNum type="arabicPeriod"/>
            </a:pPr>
            <a:r>
              <a:rPr lang="hr-HR" b="1" dirty="0"/>
              <a:t>ispunjava </a:t>
            </a:r>
            <a:r>
              <a:rPr lang="hr-HR" b="1" dirty="0" err="1"/>
              <a:t>zahtevane</a:t>
            </a:r>
            <a:r>
              <a:rPr lang="hr-HR" b="1" dirty="0"/>
              <a:t> </a:t>
            </a:r>
            <a:r>
              <a:rPr lang="hr-HR" b="1" dirty="0" err="1"/>
              <a:t>kriterijume</a:t>
            </a:r>
            <a:r>
              <a:rPr lang="hr-HR" b="1" dirty="0"/>
              <a:t> za izbor privrednog subjekta </a:t>
            </a:r>
          </a:p>
          <a:p>
            <a:pPr marL="514350" indent="-514350" algn="just">
              <a:buFont typeface="+mj-lt"/>
              <a:buAutoNum type="arabicPeriod"/>
            </a:pPr>
            <a:r>
              <a:rPr lang="hr-HR" b="1" dirty="0"/>
              <a:t>ispunjava</a:t>
            </a:r>
            <a:r>
              <a:rPr lang="hr-HR" dirty="0"/>
              <a:t> </a:t>
            </a:r>
            <a:r>
              <a:rPr lang="hr-HR" b="1" dirty="0"/>
              <a:t>objektivna pravila i </a:t>
            </a:r>
            <a:r>
              <a:rPr lang="hr-HR" b="1" dirty="0" err="1"/>
              <a:t>kriterijume</a:t>
            </a:r>
            <a:r>
              <a:rPr lang="hr-HR" b="1" dirty="0"/>
              <a:t> za smanjenje broja sposobnih kandidata </a:t>
            </a:r>
            <a:r>
              <a:rPr lang="hr-HR" dirty="0"/>
              <a:t>(ako je </a:t>
            </a:r>
            <a:r>
              <a:rPr lang="hr-HR" dirty="0" err="1"/>
              <a:t>primenjivo</a:t>
            </a:r>
            <a:r>
              <a:rPr lang="hr-HR" dirty="0"/>
              <a:t> – u određenim postupcima javne nabavke)</a:t>
            </a:r>
            <a:endParaRPr lang="hr-HR" b="1" dirty="0"/>
          </a:p>
          <a:p>
            <a:endParaRPr lang="hr-HR" dirty="0"/>
          </a:p>
        </p:txBody>
      </p:sp>
    </p:spTree>
    <p:extLst>
      <p:ext uri="{BB962C8B-B14F-4D97-AF65-F5344CB8AC3E}">
        <p14:creationId xmlns:p14="http://schemas.microsoft.com/office/powerpoint/2010/main" val="2874777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dirty="0"/>
              <a:t>Otvorena pitanja</a:t>
            </a:r>
            <a:endParaRPr lang="en-US" altLang="en-US"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hr-HR" altLang="en-US" dirty="0"/>
              <a:t>Bez potpisa / Potpis / </a:t>
            </a:r>
            <a:r>
              <a:rPr lang="en-US" altLang="en-US" dirty="0"/>
              <a:t>e</a:t>
            </a:r>
            <a:r>
              <a:rPr lang="hr-HR" altLang="en-US" dirty="0"/>
              <a:t>-</a:t>
            </a:r>
            <a:r>
              <a:rPr lang="en-US" altLang="en-US" dirty="0" err="1"/>
              <a:t>Potpis</a:t>
            </a:r>
            <a:r>
              <a:rPr lang="en-US" altLang="en-US" dirty="0"/>
              <a:t> </a:t>
            </a:r>
            <a:endParaRPr lang="hr-HR" altLang="en-US" dirty="0"/>
          </a:p>
          <a:p>
            <a:pPr algn="just">
              <a:buFont typeface="Arial" panose="020B0604020202020204" pitchFamily="34" charset="0"/>
              <a:buChar char="•"/>
            </a:pPr>
            <a:r>
              <a:rPr lang="hr-HR" altLang="en-US" dirty="0"/>
              <a:t>Izjava u e-obliku – u EU od 2018. godine </a:t>
            </a:r>
            <a:r>
              <a:rPr lang="hr-HR" altLang="en-US" dirty="0" smtClean="0"/>
              <a:t>obaveza </a:t>
            </a:r>
            <a:r>
              <a:rPr lang="hr-HR" altLang="en-US" dirty="0"/>
              <a:t>Izjave u e-obliku</a:t>
            </a:r>
          </a:p>
          <a:p>
            <a:pPr algn="just">
              <a:buFont typeface="Arial" panose="020B0604020202020204" pitchFamily="34" charset="0"/>
              <a:buChar char="•"/>
            </a:pPr>
            <a:r>
              <a:rPr lang="hr-HR" altLang="en-US" dirty="0"/>
              <a:t>E-oblik predstavlja </a:t>
            </a:r>
            <a:r>
              <a:rPr lang="hr-HR" altLang="en-US" dirty="0" err="1"/>
              <a:t>xml</a:t>
            </a:r>
            <a:r>
              <a:rPr lang="hr-HR" altLang="en-US" dirty="0"/>
              <a:t> format (e-izjava nije skenirani </a:t>
            </a:r>
            <a:r>
              <a:rPr lang="hr-HR" altLang="en-US" dirty="0" err="1"/>
              <a:t>dokumenat</a:t>
            </a:r>
            <a:r>
              <a:rPr lang="hr-HR" altLang="en-US" dirty="0"/>
              <a:t>)</a:t>
            </a:r>
          </a:p>
          <a:p>
            <a:pPr marL="0" indent="0" algn="just">
              <a:buNone/>
            </a:pPr>
            <a:r>
              <a:rPr lang="hr-HR" altLang="en-US" dirty="0"/>
              <a:t>  (</a:t>
            </a:r>
            <a:r>
              <a:rPr lang="hr-HR" altLang="en-US" dirty="0">
                <a:hlinkClick r:id="rId2"/>
              </a:rPr>
              <a:t>https://www.youtube.com/watch?v=0N8yoSajCSc</a:t>
            </a:r>
            <a:r>
              <a:rPr lang="hr-HR" altLang="en-US" dirty="0"/>
              <a:t>)</a:t>
            </a:r>
          </a:p>
          <a:p>
            <a:pPr algn="just">
              <a:buFont typeface="Arial" panose="020B0604020202020204" pitchFamily="34" charset="0"/>
              <a:buChar char="•"/>
            </a:pPr>
            <a:r>
              <a:rPr lang="hr-HR" altLang="en-US" dirty="0"/>
              <a:t>Strani privredni subjekti</a:t>
            </a:r>
          </a:p>
          <a:p>
            <a:pPr algn="just">
              <a:buFont typeface="Arial" panose="020B0604020202020204" pitchFamily="34" charset="0"/>
              <a:buChar char="•"/>
            </a:pPr>
            <a:endParaRPr lang="hr-HR" altLang="en-US" dirty="0"/>
          </a:p>
          <a:p>
            <a:pPr algn="just">
              <a:buFont typeface="Arial" panose="020B0604020202020204" pitchFamily="34" charset="0"/>
              <a:buChar char="•"/>
            </a:pPr>
            <a:endParaRPr lang="en-US" altLang="en-US" dirty="0"/>
          </a:p>
          <a:p>
            <a:pPr algn="just"/>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err="1"/>
              <a:t>Hvala</a:t>
            </a:r>
            <a:r>
              <a:rPr lang="en-US" altLang="en-US" dirty="0"/>
              <a:t> </a:t>
            </a:r>
            <a:r>
              <a:rPr lang="en-US" altLang="en-US" dirty="0" err="1"/>
              <a:t>na</a:t>
            </a:r>
            <a:r>
              <a:rPr lang="en-US" altLang="en-US" dirty="0"/>
              <a:t> </a:t>
            </a:r>
            <a:r>
              <a:rPr lang="en-US" altLang="en-US" dirty="0" err="1"/>
              <a:t>pažnji</a:t>
            </a:r>
            <a:r>
              <a:rPr lang="en-US" alt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Svrha uvođenja obrasca (</a:t>
            </a:r>
            <a:r>
              <a:rPr lang="hr-HR" dirty="0" err="1"/>
              <a:t>nast</a:t>
            </a:r>
            <a:r>
              <a:rPr lang="hr-HR" dirty="0"/>
              <a:t>.)</a:t>
            </a:r>
          </a:p>
        </p:txBody>
      </p:sp>
      <p:sp>
        <p:nvSpPr>
          <p:cNvPr id="3" name="Content Placeholder 2"/>
          <p:cNvSpPr>
            <a:spLocks noGrp="1"/>
          </p:cNvSpPr>
          <p:nvPr>
            <p:ph idx="1"/>
          </p:nvPr>
        </p:nvSpPr>
        <p:spPr/>
        <p:txBody>
          <a:bodyPr>
            <a:normAutofit/>
          </a:bodyPr>
          <a:lstStyle/>
          <a:p>
            <a:pPr algn="just"/>
            <a:r>
              <a:rPr lang="hr-HR" dirty="0" err="1"/>
              <a:t>Korišćenje</a:t>
            </a:r>
            <a:r>
              <a:rPr lang="hr-HR" dirty="0"/>
              <a:t> obrasca iz prethodnih postupaka javne nabavke – ako PS potvrdi da navedeni obrazac sadrži podatke koji su i dalje ispravni</a:t>
            </a:r>
          </a:p>
          <a:p>
            <a:pPr algn="just"/>
            <a:r>
              <a:rPr lang="hr-HR" dirty="0"/>
              <a:t>Svrha – smanjenje administrativnog opterećenja u pogledu prikupljanja znatnog broja potvrda i drugih dokumenata povezanih sa osnovama za isključenje i </a:t>
            </a:r>
            <a:r>
              <a:rPr lang="hr-HR" dirty="0" err="1" smtClean="0"/>
              <a:t>kriterijuma</a:t>
            </a:r>
            <a:r>
              <a:rPr lang="hr-HR" dirty="0" smtClean="0"/>
              <a:t> za </a:t>
            </a:r>
            <a:r>
              <a:rPr lang="hr-HR" dirty="0"/>
              <a:t>izbor privrednog subjekta </a:t>
            </a:r>
          </a:p>
          <a:p>
            <a:pPr algn="just"/>
            <a:r>
              <a:rPr lang="hr-HR" dirty="0"/>
              <a:t>N</a:t>
            </a:r>
            <a:r>
              <a:rPr lang="hr-HR" dirty="0" smtClean="0"/>
              <a:t>aručilac </a:t>
            </a:r>
            <a:r>
              <a:rPr lang="hr-HR" dirty="0"/>
              <a:t>može </a:t>
            </a:r>
            <a:r>
              <a:rPr lang="hr-HR" dirty="0" err="1"/>
              <a:t>proveriti</a:t>
            </a:r>
            <a:r>
              <a:rPr lang="hr-HR" dirty="0"/>
              <a:t> navode u odgovarajućim registrima, na </a:t>
            </a:r>
            <a:r>
              <a:rPr lang="hr-HR" dirty="0"/>
              <a:t>i</a:t>
            </a:r>
            <a:r>
              <a:rPr lang="hr-HR" dirty="0" smtClean="0"/>
              <a:t>nternet stranicama</a:t>
            </a:r>
            <a:r>
              <a:rPr lang="hr-HR" dirty="0"/>
              <a:t>, ako je relevantna dokumentacija dostupna u elektronskom obliku preuzimanjem iste ili uvidom u istu</a:t>
            </a:r>
          </a:p>
          <a:p>
            <a:endParaRPr lang="hr-HR" dirty="0"/>
          </a:p>
        </p:txBody>
      </p:sp>
    </p:spTree>
    <p:extLst>
      <p:ext uri="{BB962C8B-B14F-4D97-AF65-F5344CB8AC3E}">
        <p14:creationId xmlns:p14="http://schemas.microsoft.com/office/powerpoint/2010/main" val="74874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619"/>
            <a:ext cx="10515600" cy="1325563"/>
          </a:xfrm>
        </p:spPr>
        <p:txBody>
          <a:bodyPr/>
          <a:lstStyle/>
          <a:p>
            <a:r>
              <a:rPr lang="en-US" altLang="en-US" dirty="0" err="1"/>
              <a:t>Sadržaj</a:t>
            </a:r>
            <a:r>
              <a:rPr lang="en-US" altLang="en-US" dirty="0"/>
              <a:t> </a:t>
            </a:r>
            <a:r>
              <a:rPr lang="hr-HR" altLang="en-US" dirty="0"/>
              <a:t>obrasca</a:t>
            </a:r>
            <a:endParaRPr lang="en-US" altLang="en-US" dirty="0"/>
          </a:p>
        </p:txBody>
      </p:sp>
      <p:sp>
        <p:nvSpPr>
          <p:cNvPr id="3" name="Content Placeholder 2"/>
          <p:cNvSpPr>
            <a:spLocks noGrp="1"/>
          </p:cNvSpPr>
          <p:nvPr>
            <p:ph idx="1"/>
          </p:nvPr>
        </p:nvSpPr>
        <p:spPr/>
        <p:txBody>
          <a:bodyPr>
            <a:normAutofit/>
          </a:bodyPr>
          <a:lstStyle/>
          <a:p>
            <a:pPr algn="just"/>
            <a:r>
              <a:rPr lang="hr-HR" altLang="en-US" dirty="0"/>
              <a:t>Sastoji se od 6 </a:t>
            </a:r>
            <a:r>
              <a:rPr lang="hr-HR" altLang="en-US" dirty="0" err="1"/>
              <a:t>delova</a:t>
            </a:r>
            <a:endParaRPr lang="hr-HR" altLang="en-US" dirty="0"/>
          </a:p>
          <a:p>
            <a:pPr algn="just"/>
            <a:r>
              <a:rPr lang="hr-HR" altLang="en-US" dirty="0" err="1"/>
              <a:t>Deo</a:t>
            </a:r>
            <a:r>
              <a:rPr lang="hr-HR" altLang="en-US" dirty="0"/>
              <a:t> I: Podaci o postupku javne nabavke i javnom/sektorskom naručiocu</a:t>
            </a:r>
          </a:p>
          <a:p>
            <a:pPr algn="just"/>
            <a:r>
              <a:rPr lang="hr-HR" altLang="en-US" dirty="0" err="1"/>
              <a:t>Deo</a:t>
            </a:r>
            <a:r>
              <a:rPr lang="hr-HR" altLang="en-US" dirty="0"/>
              <a:t> II: Podaci o privrednom subjektu</a:t>
            </a:r>
          </a:p>
          <a:p>
            <a:pPr algn="just"/>
            <a:r>
              <a:rPr lang="hr-HR" altLang="en-US" dirty="0" err="1"/>
              <a:t>Deo</a:t>
            </a:r>
            <a:r>
              <a:rPr lang="hr-HR" altLang="en-US" dirty="0"/>
              <a:t> III: Osnovi za isključenje </a:t>
            </a:r>
            <a:endParaRPr lang="en-US" altLang="en-US" dirty="0"/>
          </a:p>
          <a:p>
            <a:pPr lvl="0" algn="just"/>
            <a:r>
              <a:rPr lang="hr-HR" altLang="en-US" dirty="0" err="1"/>
              <a:t>Deo</a:t>
            </a:r>
            <a:r>
              <a:rPr lang="hr-HR" altLang="en-US" dirty="0"/>
              <a:t> IV: </a:t>
            </a:r>
            <a:r>
              <a:rPr lang="hr-HR" altLang="en-US" dirty="0" err="1"/>
              <a:t>Kriterijumi</a:t>
            </a:r>
            <a:r>
              <a:rPr lang="hr-HR" altLang="en-US" dirty="0"/>
              <a:t> za izbor privrednog subjekta</a:t>
            </a:r>
          </a:p>
          <a:p>
            <a:pPr lvl="0" algn="just"/>
            <a:r>
              <a:rPr lang="hr-HR" altLang="en-US" dirty="0" err="1"/>
              <a:t>Deo</a:t>
            </a:r>
            <a:r>
              <a:rPr lang="hr-HR" altLang="en-US" dirty="0"/>
              <a:t> V: Smanjenje broja </a:t>
            </a:r>
            <a:r>
              <a:rPr lang="hr-HR" altLang="en-US" dirty="0" err="1"/>
              <a:t>kvalifikovanih</a:t>
            </a:r>
            <a:r>
              <a:rPr lang="hr-HR" altLang="en-US" dirty="0"/>
              <a:t> kandidata</a:t>
            </a:r>
          </a:p>
          <a:p>
            <a:pPr lvl="0" algn="just"/>
            <a:r>
              <a:rPr lang="hr-HR" altLang="en-US" dirty="0" err="1"/>
              <a:t>Deo</a:t>
            </a:r>
            <a:r>
              <a:rPr lang="hr-HR" altLang="en-US" dirty="0"/>
              <a:t> VI: Završne izjave</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 Popunjavanje obrasca</a:t>
            </a:r>
          </a:p>
        </p:txBody>
      </p:sp>
      <p:sp>
        <p:nvSpPr>
          <p:cNvPr id="3" name="Content Placeholder 2"/>
          <p:cNvSpPr>
            <a:spLocks noGrp="1"/>
          </p:cNvSpPr>
          <p:nvPr>
            <p:ph idx="1"/>
          </p:nvPr>
        </p:nvSpPr>
        <p:spPr/>
        <p:txBody>
          <a:bodyPr/>
          <a:lstStyle/>
          <a:p>
            <a:pPr algn="just"/>
            <a:r>
              <a:rPr lang="hr-HR" dirty="0"/>
              <a:t>Standardni obrazac popunjava privredni subjekt prema </a:t>
            </a:r>
            <a:r>
              <a:rPr lang="hr-HR" dirty="0" err="1"/>
              <a:t>zahtevima</a:t>
            </a:r>
            <a:r>
              <a:rPr lang="hr-HR" dirty="0"/>
              <a:t> iz dokumentacije o nabavci</a:t>
            </a:r>
          </a:p>
          <a:p>
            <a:pPr algn="just"/>
            <a:r>
              <a:rPr lang="hr-HR" dirty="0"/>
              <a:t>Privredni subjekt treba popuniti određene podatke samo ako naručilac </a:t>
            </a:r>
            <a:r>
              <a:rPr lang="hr-HR" dirty="0" err="1"/>
              <a:t>zahteva</a:t>
            </a:r>
            <a:r>
              <a:rPr lang="hr-HR" dirty="0"/>
              <a:t> te </a:t>
            </a:r>
            <a:r>
              <a:rPr lang="hr-HR" dirty="0" err="1"/>
              <a:t>kriterijume</a:t>
            </a:r>
            <a:r>
              <a:rPr lang="hr-HR" dirty="0"/>
              <a:t> za izbor u odgovarajućem oglasu ili konkursnoj dokumentaciji na koje upućuje taj oglas</a:t>
            </a:r>
          </a:p>
          <a:p>
            <a:pPr algn="just"/>
            <a:r>
              <a:rPr lang="hr-HR" dirty="0"/>
              <a:t>Naručilac navodi u dokumentaciji o </a:t>
            </a:r>
            <a:r>
              <a:rPr lang="hr-HR" dirty="0" smtClean="0"/>
              <a:t>nabavci </a:t>
            </a:r>
            <a:r>
              <a:rPr lang="hr-HR" dirty="0"/>
              <a:t>koji </a:t>
            </a:r>
            <a:r>
              <a:rPr lang="hr-HR" dirty="0" err="1"/>
              <a:t>kriterijumi</a:t>
            </a:r>
            <a:r>
              <a:rPr lang="hr-HR" dirty="0"/>
              <a:t> se moraju zadovoljiti pa time i koje </a:t>
            </a:r>
            <a:r>
              <a:rPr lang="hr-HR" dirty="0" err="1"/>
              <a:t>delove</a:t>
            </a:r>
            <a:r>
              <a:rPr lang="hr-HR" dirty="0"/>
              <a:t> u obrascu privredni subjekt mora da popuni (naručilac određuje </a:t>
            </a:r>
            <a:r>
              <a:rPr lang="hr-HR" dirty="0" err="1"/>
              <a:t>kriterijume</a:t>
            </a:r>
            <a:r>
              <a:rPr lang="hr-HR" dirty="0"/>
              <a:t> </a:t>
            </a:r>
            <a:r>
              <a:rPr lang="hr-HR" dirty="0" smtClean="0"/>
              <a:t>u zavisnosti od predmeta </a:t>
            </a:r>
            <a:r>
              <a:rPr lang="hr-HR" dirty="0"/>
              <a:t>nabavke)</a:t>
            </a:r>
          </a:p>
          <a:p>
            <a:endParaRPr lang="hr-HR" dirty="0"/>
          </a:p>
        </p:txBody>
      </p:sp>
    </p:spTree>
    <p:extLst>
      <p:ext uri="{BB962C8B-B14F-4D97-AF65-F5344CB8AC3E}">
        <p14:creationId xmlns:p14="http://schemas.microsoft.com/office/powerpoint/2010/main" val="44723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hr-HR" altLang="en-US" dirty="0" err="1"/>
              <a:t>Deo</a:t>
            </a:r>
            <a:r>
              <a:rPr lang="hr-HR" altLang="en-US" dirty="0"/>
              <a:t> I: Podaci o postupku javne nabavke i javnom / sektorskom naručiocu</a:t>
            </a:r>
            <a:endParaRPr lang="en-US" altLang="en-US" dirty="0"/>
          </a:p>
        </p:txBody>
      </p:sp>
      <p:sp>
        <p:nvSpPr>
          <p:cNvPr id="3" name="Content Placeholder 2"/>
          <p:cNvSpPr>
            <a:spLocks noGrp="1"/>
          </p:cNvSpPr>
          <p:nvPr>
            <p:ph idx="1"/>
          </p:nvPr>
        </p:nvSpPr>
        <p:spPr/>
        <p:txBody>
          <a:bodyPr>
            <a:normAutofit lnSpcReduction="10000"/>
          </a:bodyPr>
          <a:lstStyle/>
          <a:p>
            <a:pPr marL="514350" indent="-514350" algn="just">
              <a:buAutoNum type="arabicPeriod"/>
            </a:pPr>
            <a:r>
              <a:rPr lang="hr-HR" altLang="en-US" dirty="0"/>
              <a:t>Podaci o naručiocu (javnom ili sektorskom) - unosi privredni subjekt koristeći podatke o javnoj nabavci koje je objavio naručilac (javni poziv, </a:t>
            </a:r>
            <a:r>
              <a:rPr lang="hr-HR" altLang="en-US" dirty="0" smtClean="0"/>
              <a:t>periodično </a:t>
            </a:r>
            <a:r>
              <a:rPr lang="hr-HR" altLang="en-US" dirty="0" err="1"/>
              <a:t>indiktivno</a:t>
            </a:r>
            <a:r>
              <a:rPr lang="hr-HR" altLang="en-US" dirty="0"/>
              <a:t> </a:t>
            </a:r>
            <a:r>
              <a:rPr lang="hr-HR" altLang="en-US" dirty="0" err="1"/>
              <a:t>obaveštenje</a:t>
            </a:r>
            <a:r>
              <a:rPr lang="hr-HR" altLang="en-US" dirty="0"/>
              <a:t> </a:t>
            </a:r>
            <a:r>
              <a:rPr lang="hr-HR" altLang="en-US" dirty="0" err="1"/>
              <a:t>korišćeno</a:t>
            </a:r>
            <a:r>
              <a:rPr lang="hr-HR" altLang="en-US" dirty="0"/>
              <a:t> kao javni poziv, </a:t>
            </a:r>
            <a:r>
              <a:rPr lang="hr-HR" altLang="en-US" dirty="0" err="1"/>
              <a:t>obaveštenje</a:t>
            </a:r>
            <a:r>
              <a:rPr lang="hr-HR" altLang="en-US" dirty="0"/>
              <a:t> o uspostavljanju sistema kvalifikacije) – u slučaju zajedničke nabavke – imena svih uključenih naručioca</a:t>
            </a:r>
          </a:p>
          <a:p>
            <a:pPr marL="514350" indent="-514350" algn="just">
              <a:buAutoNum type="arabicPeriod"/>
            </a:pPr>
            <a:r>
              <a:rPr lang="hr-HR" altLang="en-US" dirty="0"/>
              <a:t>Naziv i kratak opis nabavke – privredni subjekt kopira iz odgovarajućeg oglasa, unosi broj odgovarajućeg oglasa objavljenog na Portalu javnih nabavki te referentni broj predmeta koji je </a:t>
            </a:r>
            <a:r>
              <a:rPr lang="hr-HR" altLang="en-US" dirty="0" err="1"/>
              <a:t>dodelio</a:t>
            </a:r>
            <a:r>
              <a:rPr lang="hr-HR" altLang="en-US" dirty="0"/>
              <a:t> naručilac (u slučaju pregovaračkog bez objavljivanja nema podataka o broju oglasa – unose se svi podaci koji omogućavaju jasno utvrđivanje postupka nabavke)</a:t>
            </a:r>
          </a:p>
          <a:p>
            <a:pPr marL="514350" indent="-514350" algn="just">
              <a:buAutoNum type="arabicPeriod"/>
            </a:pPr>
            <a:endParaRPr lang="en-US" altLang="en-US" dirty="0"/>
          </a:p>
          <a:p>
            <a:pPr marL="514350" indent="-514350" algn="just"/>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hr-HR" altLang="en-US" dirty="0" err="1"/>
              <a:t>Deo</a:t>
            </a:r>
            <a:r>
              <a:rPr lang="hr-HR" altLang="en-US" dirty="0"/>
              <a:t> I: Podaci o postupku javne nabavke i javnom / sektorskom naručiocu</a:t>
            </a:r>
            <a:endParaRPr lang="hr-HR" dirty="0"/>
          </a:p>
        </p:txBody>
      </p:sp>
      <p:pic>
        <p:nvPicPr>
          <p:cNvPr id="4" name="Content Placeholder 3"/>
          <p:cNvPicPr>
            <a:picLocks noGrp="1" noChangeAspect="1"/>
          </p:cNvPicPr>
          <p:nvPr>
            <p:ph idx="1"/>
          </p:nvPr>
        </p:nvPicPr>
        <p:blipFill rotWithShape="1">
          <a:blip r:embed="rId2"/>
          <a:srcRect l="25176" t="16737" r="27540" b="3818"/>
          <a:stretch/>
        </p:blipFill>
        <p:spPr>
          <a:xfrm>
            <a:off x="1138687" y="1880469"/>
            <a:ext cx="7522234" cy="4295954"/>
          </a:xfrm>
          <a:prstGeom prst="rect">
            <a:avLst/>
          </a:prstGeom>
        </p:spPr>
      </p:pic>
    </p:spTree>
    <p:extLst>
      <p:ext uri="{BB962C8B-B14F-4D97-AF65-F5344CB8AC3E}">
        <p14:creationId xmlns:p14="http://schemas.microsoft.com/office/powerpoint/2010/main" val="254499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3161</Words>
  <Application>Microsoft Office PowerPoint</Application>
  <PresentationFormat>Widescreen</PresentationFormat>
  <Paragraphs>194</Paragraphs>
  <Slides>41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MS PGothic</vt:lpstr>
      <vt:lpstr>Arial</vt:lpstr>
      <vt:lpstr>Calibri</vt:lpstr>
      <vt:lpstr>Calibri Light</vt:lpstr>
      <vt:lpstr>Cambria</vt:lpstr>
      <vt:lpstr>Symbol</vt:lpstr>
      <vt:lpstr>Times New Roman</vt:lpstr>
      <vt:lpstr>Wingdings</vt:lpstr>
      <vt:lpstr>Office Theme</vt:lpstr>
      <vt:lpstr>1_Office Theme</vt:lpstr>
      <vt:lpstr>Project “Support for further improvement of Public Procurement system in Serbia”, IPA 2013  Nacrti podzakonskih akata u skladu sa nacrtom novog Zakona o javnim nabavkama Zvonimir Jukić i Tijana Nikolić </vt:lpstr>
      <vt:lpstr>Izjava o ispunjenosti kriterijuma za kvalitativni izbor privrednog subjekta (IIK) </vt:lpstr>
      <vt:lpstr>Pravni osnov</vt:lpstr>
      <vt:lpstr>Svrha uvođenja obrasca</vt:lpstr>
      <vt:lpstr>Svrha uvođenja obrasca (nast.)</vt:lpstr>
      <vt:lpstr>Sadržaj obrasca</vt:lpstr>
      <vt:lpstr> Popunjavanje obrasca</vt:lpstr>
      <vt:lpstr>Deo I: Podaci o postupku javne nabavke i javnom / sektorskom naručiocu</vt:lpstr>
      <vt:lpstr>Deo I: Podaci o postupku javne nabavke i javnom / sektorskom naručiocu</vt:lpstr>
      <vt:lpstr>Deo II: Podaci o privrednom subjektu</vt:lpstr>
      <vt:lpstr>Poglavlje A: Podaci o privrednom subjektu</vt:lpstr>
      <vt:lpstr>Poglavlje A: Podaci o privrednom subjektu </vt:lpstr>
      <vt:lpstr> Poglavlje A: Podaci o privrednom subjektu </vt:lpstr>
      <vt:lpstr>Poglavlje B: Podaci o zastupnicima privrednog subjekta</vt:lpstr>
      <vt:lpstr>Poglavlje C: Podaci o oslanjanju na kapacitete drugih subjekata</vt:lpstr>
      <vt:lpstr>Poglavlje B i Poglavlje C</vt:lpstr>
      <vt:lpstr>DEO III: Osnovi za isključenje privrednog subjekta u postupku javnih nabavki</vt:lpstr>
      <vt:lpstr>Poglavlje A- Obavezni osnovi za isključenje</vt:lpstr>
      <vt:lpstr>Poglavlje A- Obavezni osnovi za isključenje – „samokorigovanje”</vt:lpstr>
      <vt:lpstr>Poglavlje A- Obavezni osnovi za isključenje </vt:lpstr>
      <vt:lpstr>Poglavlje A- Obavezni osnovi za isključenje </vt:lpstr>
      <vt:lpstr>Poglavlje A- Obavezni osnovi za isključenje </vt:lpstr>
      <vt:lpstr>Poglavlje B: Ostali osnovi za isključenje </vt:lpstr>
      <vt:lpstr>Poglavlje B: Ostali osnovi za isključenje </vt:lpstr>
      <vt:lpstr>Ostali osnovi za isključenje – „samokorigovanje”</vt:lpstr>
      <vt:lpstr>DEO IV: Kriterijumi za izbor privrednog subjekta</vt:lpstr>
      <vt:lpstr>Odeljak  (alfa)</vt:lpstr>
      <vt:lpstr>Poglavlje A– ispunjenost uslova za obavljanje profesionalne delatnosti</vt:lpstr>
      <vt:lpstr>Poglavlje B: Finansijski i ekonomski kapacitet</vt:lpstr>
      <vt:lpstr>Poglavlje B: Finansijski i ekonomski kapacitet</vt:lpstr>
      <vt:lpstr>Poglavlje C: Tehnički i stručni kapacitet</vt:lpstr>
      <vt:lpstr>Poglavlje C: Tehnički i stručni kapacitet</vt:lpstr>
      <vt:lpstr>Poglavlje C: Tehnički i stručni kapacitet</vt:lpstr>
      <vt:lpstr>DEO V: Smanjenje broja kvalifikovanih kandidata </vt:lpstr>
      <vt:lpstr>DEO V: Smanjenje broja kvalifikovanih kandidata </vt:lpstr>
      <vt:lpstr>DEO VI: Završne izjave </vt:lpstr>
      <vt:lpstr>DEO VI: Završne izjave </vt:lpstr>
      <vt:lpstr>Šta nakon izjave? </vt:lpstr>
      <vt:lpstr>Šta nakon izjave? </vt:lpstr>
      <vt:lpstr>Otvorena pitanja</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Andjelkovic</dc:creator>
  <cp:lastModifiedBy>Polaznik-28</cp:lastModifiedBy>
  <cp:revision>115</cp:revision>
  <dcterms:created xsi:type="dcterms:W3CDTF">2019-02-04T11:13:49Z</dcterms:created>
  <dcterms:modified xsi:type="dcterms:W3CDTF">2019-02-06T11:04:56Z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1033-10.1.0.6757</vt:lpwstr>
  </property>
</Properties>
</file>